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21"/>
  </p:notesMasterIdLst>
  <p:handoutMasterIdLst>
    <p:handoutMasterId r:id="rId22"/>
  </p:handoutMasterIdLst>
  <p:sldIdLst>
    <p:sldId id="511" r:id="rId2"/>
    <p:sldId id="560" r:id="rId3"/>
    <p:sldId id="562" r:id="rId4"/>
    <p:sldId id="550" r:id="rId5"/>
    <p:sldId id="551" r:id="rId6"/>
    <p:sldId id="563" r:id="rId7"/>
    <p:sldId id="552" r:id="rId8"/>
    <p:sldId id="544" r:id="rId9"/>
    <p:sldId id="564" r:id="rId10"/>
    <p:sldId id="556" r:id="rId11"/>
    <p:sldId id="565" r:id="rId12"/>
    <p:sldId id="554" r:id="rId13"/>
    <p:sldId id="555" r:id="rId14"/>
    <p:sldId id="566" r:id="rId15"/>
    <p:sldId id="558" r:id="rId16"/>
    <p:sldId id="559" r:id="rId17"/>
    <p:sldId id="567" r:id="rId18"/>
    <p:sldId id="561" r:id="rId19"/>
    <p:sldId id="553" r:id="rId20"/>
  </p:sldIdLst>
  <p:sldSz cx="9144000" cy="6858000" type="screen4x3"/>
  <p:notesSz cx="6985000" cy="9283700"/>
  <p:defaultTextStyle>
    <a:defPPr>
      <a:defRPr lang="en-US"/>
    </a:defPPr>
    <a:lvl1pPr algn="l" rtl="0" fontAlgn="base">
      <a:spcBef>
        <a:spcPct val="0"/>
      </a:spcBef>
      <a:spcAft>
        <a:spcPct val="0"/>
      </a:spcAft>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l" rtl="0" fontAlgn="base">
      <a:spcBef>
        <a:spcPct val="0"/>
      </a:spcBef>
      <a:spcAft>
        <a:spcPct val="0"/>
      </a:spcAft>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l" rtl="0" fontAlgn="base">
      <a:spcBef>
        <a:spcPct val="0"/>
      </a:spcBef>
      <a:spcAft>
        <a:spcPct val="0"/>
      </a:spcAft>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l" rtl="0" fontAlgn="base">
      <a:spcBef>
        <a:spcPct val="0"/>
      </a:spcBef>
      <a:spcAft>
        <a:spcPct val="0"/>
      </a:spcAft>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l" rtl="0" fontAlgn="base">
      <a:spcBef>
        <a:spcPct val="0"/>
      </a:spcBef>
      <a:spcAft>
        <a:spcPct val="0"/>
      </a:spcAft>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605677"/>
    <a:srgbClr val="493D63"/>
    <a:srgbClr val="A5A0D6"/>
    <a:srgbClr val="661E2B"/>
    <a:srgbClr val="FFFFFF"/>
    <a:srgbClr val="CC3300"/>
    <a:srgbClr val="98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0" autoAdjust="0"/>
    <p:restoredTop sz="80202" autoAdjust="0"/>
  </p:normalViewPr>
  <p:slideViewPr>
    <p:cSldViewPr>
      <p:cViewPr>
        <p:scale>
          <a:sx n="66" d="100"/>
          <a:sy n="66" d="100"/>
        </p:scale>
        <p:origin x="-72"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74" y="-72"/>
      </p:cViewPr>
      <p:guideLst>
        <p:guide orient="horz" pos="2924"/>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592" tIns="46296" rIns="92592" bIns="46296" numCol="1" anchor="t" anchorCtr="0" compatLnSpc="1">
            <a:prstTxWarp prst="textNoShape">
              <a:avLst/>
            </a:prstTxWarp>
          </a:bodyPr>
          <a:lstStyle>
            <a:lvl1pPr defTabSz="925513">
              <a:defRPr sz="1200">
                <a:effectLst/>
              </a:defRPr>
            </a:lvl1pPr>
          </a:lstStyle>
          <a:p>
            <a:pPr>
              <a:defRPr/>
            </a:pPr>
            <a:endParaRPr lang="en-US"/>
          </a:p>
        </p:txBody>
      </p:sp>
      <p:sp>
        <p:nvSpPr>
          <p:cNvPr id="4099"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592" tIns="46296" rIns="92592" bIns="46296" numCol="1" anchor="t" anchorCtr="0" compatLnSpc="1">
            <a:prstTxWarp prst="textNoShape">
              <a:avLst/>
            </a:prstTxWarp>
          </a:bodyPr>
          <a:lstStyle>
            <a:lvl1pPr algn="r" defTabSz="925513">
              <a:defRPr sz="1200">
                <a:effectLst/>
              </a:defRPr>
            </a:lvl1pPr>
          </a:lstStyle>
          <a:p>
            <a:pPr>
              <a:defRPr/>
            </a:pPr>
            <a:endParaRPr lang="en-US"/>
          </a:p>
        </p:txBody>
      </p:sp>
      <p:sp>
        <p:nvSpPr>
          <p:cNvPr id="4100" name="Rectangle 4"/>
          <p:cNvSpPr>
            <a:spLocks noGrp="1" noChangeArrowheads="1"/>
          </p:cNvSpPr>
          <p:nvPr>
            <p:ph type="ftr" sz="quarter" idx="2"/>
          </p:nvPr>
        </p:nvSpPr>
        <p:spPr bwMode="auto">
          <a:xfrm>
            <a:off x="0" y="8820150"/>
            <a:ext cx="3027363" cy="463550"/>
          </a:xfrm>
          <a:prstGeom prst="rect">
            <a:avLst/>
          </a:prstGeom>
          <a:noFill/>
          <a:ln w="9525">
            <a:noFill/>
            <a:miter lim="800000"/>
            <a:headEnd/>
            <a:tailEnd/>
          </a:ln>
          <a:effectLst/>
        </p:spPr>
        <p:txBody>
          <a:bodyPr vert="horz" wrap="square" lIns="92592" tIns="46296" rIns="92592" bIns="46296" numCol="1" anchor="b" anchorCtr="0" compatLnSpc="1">
            <a:prstTxWarp prst="textNoShape">
              <a:avLst/>
            </a:prstTxWarp>
          </a:bodyPr>
          <a:lstStyle>
            <a:lvl1pPr defTabSz="925513">
              <a:defRPr sz="1200">
                <a:effectLst/>
              </a:defRPr>
            </a:lvl1pPr>
          </a:lstStyle>
          <a:p>
            <a:pPr>
              <a:defRPr/>
            </a:pPr>
            <a:endParaRPr lang="en-US"/>
          </a:p>
        </p:txBody>
      </p:sp>
      <p:sp>
        <p:nvSpPr>
          <p:cNvPr id="4101" name="Rectangle 5"/>
          <p:cNvSpPr>
            <a:spLocks noGrp="1" noChangeArrowheads="1"/>
          </p:cNvSpPr>
          <p:nvPr>
            <p:ph type="sldNum" sz="quarter" idx="3"/>
          </p:nvPr>
        </p:nvSpPr>
        <p:spPr bwMode="auto">
          <a:xfrm>
            <a:off x="3957638" y="8820150"/>
            <a:ext cx="3027362" cy="463550"/>
          </a:xfrm>
          <a:prstGeom prst="rect">
            <a:avLst/>
          </a:prstGeom>
          <a:noFill/>
          <a:ln w="9525">
            <a:noFill/>
            <a:miter lim="800000"/>
            <a:headEnd/>
            <a:tailEnd/>
          </a:ln>
          <a:effectLst/>
        </p:spPr>
        <p:txBody>
          <a:bodyPr vert="horz" wrap="square" lIns="92592" tIns="46296" rIns="92592" bIns="46296" numCol="1" anchor="b" anchorCtr="0" compatLnSpc="1">
            <a:prstTxWarp prst="textNoShape">
              <a:avLst/>
            </a:prstTxWarp>
          </a:bodyPr>
          <a:lstStyle>
            <a:lvl1pPr algn="r" defTabSz="925513">
              <a:defRPr sz="1200">
                <a:effectLst/>
              </a:defRPr>
            </a:lvl1pPr>
          </a:lstStyle>
          <a:p>
            <a:pPr>
              <a:defRPr/>
            </a:pPr>
            <a:fld id="{A62E8FBE-4653-4907-AB55-FA5FE7F5F7D8}"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592" tIns="46296" rIns="92592" bIns="46296" numCol="1" anchor="t" anchorCtr="0" compatLnSpc="1">
            <a:prstTxWarp prst="textNoShape">
              <a:avLst/>
            </a:prstTxWarp>
          </a:bodyPr>
          <a:lstStyle>
            <a:lvl1pPr defTabSz="925513">
              <a:defRPr sz="1200">
                <a:effectLst/>
              </a:defRPr>
            </a:lvl1pPr>
          </a:lstStyle>
          <a:p>
            <a:pPr>
              <a:defRPr/>
            </a:pPr>
            <a:endParaRPr lang="en-US"/>
          </a:p>
        </p:txBody>
      </p:sp>
      <p:sp>
        <p:nvSpPr>
          <p:cNvPr id="19459"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592" tIns="46296" rIns="92592" bIns="46296" numCol="1" anchor="t" anchorCtr="0" compatLnSpc="1">
            <a:prstTxWarp prst="textNoShape">
              <a:avLst/>
            </a:prstTxWarp>
          </a:bodyPr>
          <a:lstStyle>
            <a:lvl1pPr algn="r" defTabSz="925513">
              <a:defRPr sz="1200">
                <a:effectLst/>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931863" y="4410075"/>
            <a:ext cx="5121275" cy="4176713"/>
          </a:xfrm>
          <a:prstGeom prst="rect">
            <a:avLst/>
          </a:prstGeom>
          <a:noFill/>
          <a:ln w="9525">
            <a:noFill/>
            <a:miter lim="800000"/>
            <a:headEnd/>
            <a:tailEnd/>
          </a:ln>
          <a:effectLst/>
        </p:spPr>
        <p:txBody>
          <a:bodyPr vert="horz" wrap="square" lIns="92592" tIns="46296" rIns="92592"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820150"/>
            <a:ext cx="3027363" cy="463550"/>
          </a:xfrm>
          <a:prstGeom prst="rect">
            <a:avLst/>
          </a:prstGeom>
          <a:noFill/>
          <a:ln w="9525">
            <a:noFill/>
            <a:miter lim="800000"/>
            <a:headEnd/>
            <a:tailEnd/>
          </a:ln>
          <a:effectLst/>
        </p:spPr>
        <p:txBody>
          <a:bodyPr vert="horz" wrap="square" lIns="92592" tIns="46296" rIns="92592" bIns="46296" numCol="1" anchor="b" anchorCtr="0" compatLnSpc="1">
            <a:prstTxWarp prst="textNoShape">
              <a:avLst/>
            </a:prstTxWarp>
          </a:bodyPr>
          <a:lstStyle>
            <a:lvl1pPr defTabSz="925513">
              <a:defRPr sz="1200">
                <a:effectLst/>
              </a:defRPr>
            </a:lvl1pPr>
          </a:lstStyle>
          <a:p>
            <a:pPr>
              <a:defRPr/>
            </a:pPr>
            <a:endParaRPr lang="en-US"/>
          </a:p>
        </p:txBody>
      </p:sp>
      <p:sp>
        <p:nvSpPr>
          <p:cNvPr id="19463" name="Rectangle 7"/>
          <p:cNvSpPr>
            <a:spLocks noGrp="1" noChangeArrowheads="1"/>
          </p:cNvSpPr>
          <p:nvPr>
            <p:ph type="sldNum" sz="quarter" idx="5"/>
          </p:nvPr>
        </p:nvSpPr>
        <p:spPr bwMode="auto">
          <a:xfrm>
            <a:off x="3957638" y="8820150"/>
            <a:ext cx="3027362" cy="463550"/>
          </a:xfrm>
          <a:prstGeom prst="rect">
            <a:avLst/>
          </a:prstGeom>
          <a:noFill/>
          <a:ln w="9525">
            <a:noFill/>
            <a:miter lim="800000"/>
            <a:headEnd/>
            <a:tailEnd/>
          </a:ln>
          <a:effectLst/>
        </p:spPr>
        <p:txBody>
          <a:bodyPr vert="horz" wrap="square" lIns="92592" tIns="46296" rIns="92592" bIns="46296" numCol="1" anchor="b" anchorCtr="0" compatLnSpc="1">
            <a:prstTxWarp prst="textNoShape">
              <a:avLst/>
            </a:prstTxWarp>
          </a:bodyPr>
          <a:lstStyle>
            <a:lvl1pPr algn="r" defTabSz="925513">
              <a:defRPr sz="1200">
                <a:effectLst/>
              </a:defRPr>
            </a:lvl1pPr>
          </a:lstStyle>
          <a:p>
            <a:pPr>
              <a:defRPr/>
            </a:pPr>
            <a:fld id="{FC5AD93B-C1EE-4112-8128-419F8490D19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2AEB24EF-D9DC-4344-B30D-530F5FD988E1}" type="slidenum">
              <a:rPr lang="en-US" smtClean="0"/>
              <a:pPr/>
              <a:t>1</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D822E4D-0A0B-4909-8BCF-7415F647D0EE}" type="slidenum">
              <a:rPr lang="en-US" smtClean="0"/>
              <a:pPr/>
              <a:t>15</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0"/>
            <a:ext cx="21526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0"/>
            <a:ext cx="63055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28600" y="0"/>
            <a:ext cx="6477000" cy="8382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4800" y="1143000"/>
            <a:ext cx="4191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143000"/>
            <a:ext cx="4191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4800" y="3619500"/>
            <a:ext cx="4191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619500"/>
            <a:ext cx="4191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4770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143000"/>
            <a:ext cx="4191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191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143000"/>
            <a:ext cx="4191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191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27010" name="Rectangle 2"/>
          <p:cNvSpPr>
            <a:spLocks noChangeArrowheads="1"/>
          </p:cNvSpPr>
          <p:nvPr userDrawn="1"/>
        </p:nvSpPr>
        <p:spPr bwMode="auto">
          <a:xfrm>
            <a:off x="0" y="838200"/>
            <a:ext cx="9144000" cy="46038"/>
          </a:xfrm>
          <a:prstGeom prst="rect">
            <a:avLst/>
          </a:prstGeom>
          <a:solidFill>
            <a:srgbClr val="800000"/>
          </a:solidFill>
          <a:ln w="9525">
            <a:noFill/>
            <a:miter lim="800000"/>
            <a:headEnd/>
            <a:tailEnd/>
          </a:ln>
          <a:effectLst/>
        </p:spPr>
        <p:txBody>
          <a:bodyPr wrap="none" anchor="ctr"/>
          <a:lstStyle/>
          <a:p>
            <a:pPr>
              <a:defRPr/>
            </a:pPr>
            <a:endParaRPr lang="en-US" dirty="0"/>
          </a:p>
        </p:txBody>
      </p:sp>
      <p:sp>
        <p:nvSpPr>
          <p:cNvPr id="1027" name="Rectangle 5"/>
          <p:cNvSpPr>
            <a:spLocks noGrp="1" noChangeArrowheads="1"/>
          </p:cNvSpPr>
          <p:nvPr>
            <p:ph type="title"/>
          </p:nvPr>
        </p:nvSpPr>
        <p:spPr bwMode="auto">
          <a:xfrm>
            <a:off x="228600" y="0"/>
            <a:ext cx="64770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6"/>
          <p:cNvSpPr>
            <a:spLocks noGrp="1" noChangeArrowheads="1"/>
          </p:cNvSpPr>
          <p:nvPr>
            <p:ph type="body" idx="1"/>
          </p:nvPr>
        </p:nvSpPr>
        <p:spPr bwMode="auto">
          <a:xfrm>
            <a:off x="304800" y="1143000"/>
            <a:ext cx="8534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27015" name="Rectangle 7"/>
          <p:cNvSpPr>
            <a:spLocks noChangeArrowheads="1"/>
          </p:cNvSpPr>
          <p:nvPr userDrawn="1"/>
        </p:nvSpPr>
        <p:spPr bwMode="auto">
          <a:xfrm>
            <a:off x="0" y="6096000"/>
            <a:ext cx="9144000" cy="46038"/>
          </a:xfrm>
          <a:prstGeom prst="rect">
            <a:avLst/>
          </a:prstGeom>
          <a:solidFill>
            <a:srgbClr val="800000"/>
          </a:solidFill>
          <a:ln w="9525">
            <a:noFill/>
            <a:miter lim="800000"/>
            <a:headEnd/>
            <a:tailEnd/>
          </a:ln>
          <a:effectLst/>
        </p:spPr>
        <p:txBody>
          <a:bodyPr wrap="none" anchor="ctr"/>
          <a:lstStyle/>
          <a:p>
            <a:pPr>
              <a:defRPr/>
            </a:pPr>
            <a:endParaRPr lang="en-US" dirty="0"/>
          </a:p>
        </p:txBody>
      </p:sp>
      <p:pic>
        <p:nvPicPr>
          <p:cNvPr id="1030" name="Picture 6"/>
          <p:cNvPicPr>
            <a:picLocks noChangeAspect="1" noChangeArrowheads="1"/>
          </p:cNvPicPr>
          <p:nvPr userDrawn="1"/>
        </p:nvPicPr>
        <p:blipFill>
          <a:blip r:embed="rId15" cstate="print"/>
          <a:srcRect/>
          <a:stretch>
            <a:fillRect/>
          </a:stretch>
        </p:blipFill>
        <p:spPr bwMode="auto">
          <a:xfrm>
            <a:off x="7162800" y="6248400"/>
            <a:ext cx="1323975" cy="457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Lst>
  <p:txStyles>
    <p:titleStyle>
      <a:lvl1pPr algn="l" rtl="0" eaLnBrk="0" fontAlgn="base" hangingPunct="0">
        <a:spcBef>
          <a:spcPct val="0"/>
        </a:spcBef>
        <a:spcAft>
          <a:spcPct val="0"/>
        </a:spcAft>
        <a:defRPr sz="3600" b="1">
          <a:solidFill>
            <a:srgbClr val="CC0000"/>
          </a:solidFill>
          <a:latin typeface="+mj-lt"/>
          <a:ea typeface="+mj-ea"/>
          <a:cs typeface="+mj-cs"/>
        </a:defRPr>
      </a:lvl1pPr>
      <a:lvl2pPr algn="l" rtl="0" eaLnBrk="0" fontAlgn="base" hangingPunct="0">
        <a:spcBef>
          <a:spcPct val="0"/>
        </a:spcBef>
        <a:spcAft>
          <a:spcPct val="0"/>
        </a:spcAft>
        <a:defRPr sz="3600" b="1">
          <a:solidFill>
            <a:srgbClr val="CC0000"/>
          </a:solidFill>
          <a:latin typeface="Arial" charset="0"/>
        </a:defRPr>
      </a:lvl2pPr>
      <a:lvl3pPr algn="l" rtl="0" eaLnBrk="0" fontAlgn="base" hangingPunct="0">
        <a:spcBef>
          <a:spcPct val="0"/>
        </a:spcBef>
        <a:spcAft>
          <a:spcPct val="0"/>
        </a:spcAft>
        <a:defRPr sz="3600" b="1">
          <a:solidFill>
            <a:srgbClr val="CC0000"/>
          </a:solidFill>
          <a:latin typeface="Arial" charset="0"/>
        </a:defRPr>
      </a:lvl3pPr>
      <a:lvl4pPr algn="l" rtl="0" eaLnBrk="0" fontAlgn="base" hangingPunct="0">
        <a:spcBef>
          <a:spcPct val="0"/>
        </a:spcBef>
        <a:spcAft>
          <a:spcPct val="0"/>
        </a:spcAft>
        <a:defRPr sz="3600" b="1">
          <a:solidFill>
            <a:srgbClr val="CC0000"/>
          </a:solidFill>
          <a:latin typeface="Arial" charset="0"/>
        </a:defRPr>
      </a:lvl4pPr>
      <a:lvl5pPr algn="l" rtl="0" eaLnBrk="0" fontAlgn="base" hangingPunct="0">
        <a:spcBef>
          <a:spcPct val="0"/>
        </a:spcBef>
        <a:spcAft>
          <a:spcPct val="0"/>
        </a:spcAft>
        <a:defRPr sz="3600" b="1">
          <a:solidFill>
            <a:srgbClr val="CC0000"/>
          </a:solidFill>
          <a:latin typeface="Arial" charset="0"/>
        </a:defRPr>
      </a:lvl5pPr>
      <a:lvl6pPr marL="457200" algn="l" rtl="0" fontAlgn="base">
        <a:spcBef>
          <a:spcPct val="0"/>
        </a:spcBef>
        <a:spcAft>
          <a:spcPct val="0"/>
        </a:spcAft>
        <a:defRPr sz="3600" b="1">
          <a:solidFill>
            <a:srgbClr val="CC0000"/>
          </a:solidFill>
          <a:latin typeface="Arial" charset="0"/>
        </a:defRPr>
      </a:lvl6pPr>
      <a:lvl7pPr marL="914400" algn="l" rtl="0" fontAlgn="base">
        <a:spcBef>
          <a:spcPct val="0"/>
        </a:spcBef>
        <a:spcAft>
          <a:spcPct val="0"/>
        </a:spcAft>
        <a:defRPr sz="3600" b="1">
          <a:solidFill>
            <a:srgbClr val="CC0000"/>
          </a:solidFill>
          <a:latin typeface="Arial" charset="0"/>
        </a:defRPr>
      </a:lvl7pPr>
      <a:lvl8pPr marL="1371600" algn="l" rtl="0" fontAlgn="base">
        <a:spcBef>
          <a:spcPct val="0"/>
        </a:spcBef>
        <a:spcAft>
          <a:spcPct val="0"/>
        </a:spcAft>
        <a:defRPr sz="3600" b="1">
          <a:solidFill>
            <a:srgbClr val="CC0000"/>
          </a:solidFill>
          <a:latin typeface="Arial" charset="0"/>
        </a:defRPr>
      </a:lvl8pPr>
      <a:lvl9pPr marL="1828800" algn="l" rtl="0" fontAlgn="base">
        <a:spcBef>
          <a:spcPct val="0"/>
        </a:spcBef>
        <a:spcAft>
          <a:spcPct val="0"/>
        </a:spcAft>
        <a:defRPr sz="3600" b="1">
          <a:solidFill>
            <a:srgbClr val="CC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cid:image001.jpg@01CA6905.F8534480"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1828800"/>
            <a:ext cx="8534400" cy="3048000"/>
          </a:xfrm>
        </p:spPr>
        <p:txBody>
          <a:bodyPr/>
          <a:lstStyle/>
          <a:p>
            <a:pPr algn="ctr" eaLnBrk="1" hangingPunct="1">
              <a:lnSpc>
                <a:spcPct val="80000"/>
              </a:lnSpc>
              <a:spcBef>
                <a:spcPts val="600"/>
              </a:spcBef>
              <a:spcAft>
                <a:spcPts val="600"/>
              </a:spcAft>
            </a:pPr>
            <a:r>
              <a:rPr lang="en-US" sz="2800" dirty="0" smtClean="0">
                <a:solidFill>
                  <a:srgbClr val="980000"/>
                </a:solidFill>
              </a:rPr>
              <a:t/>
            </a:r>
            <a:br>
              <a:rPr lang="en-US" sz="2800" dirty="0" smtClean="0">
                <a:solidFill>
                  <a:srgbClr val="980000"/>
                </a:solidFill>
              </a:rPr>
            </a:br>
            <a:r>
              <a:rPr lang="en-US" sz="2800" dirty="0" smtClean="0">
                <a:solidFill>
                  <a:srgbClr val="980000"/>
                </a:solidFill>
              </a:rPr>
              <a:t/>
            </a:r>
            <a:br>
              <a:rPr lang="en-US" sz="2800" dirty="0" smtClean="0">
                <a:solidFill>
                  <a:srgbClr val="980000"/>
                </a:solidFill>
              </a:rPr>
            </a:br>
            <a:r>
              <a:rPr lang="en-US" sz="2000" i="1" dirty="0" smtClean="0">
                <a:solidFill>
                  <a:srgbClr val="980000"/>
                </a:solidFill>
              </a:rPr>
              <a:t>CISTECH, Inc</a:t>
            </a:r>
            <a:br>
              <a:rPr lang="en-US" sz="2000" i="1" dirty="0" smtClean="0">
                <a:solidFill>
                  <a:srgbClr val="980000"/>
                </a:solidFill>
              </a:rPr>
            </a:br>
            <a:r>
              <a:rPr lang="en-US" sz="800" i="1" dirty="0" smtClean="0">
                <a:solidFill>
                  <a:srgbClr val="980000"/>
                </a:solidFill>
              </a:rPr>
              <a:t> </a:t>
            </a:r>
            <a:r>
              <a:rPr lang="en-US" sz="2000" i="1" dirty="0" smtClean="0">
                <a:solidFill>
                  <a:srgbClr val="980000"/>
                </a:solidFill>
              </a:rPr>
              <a:t/>
            </a:r>
            <a:br>
              <a:rPr lang="en-US" sz="2000" i="1" dirty="0" smtClean="0">
                <a:solidFill>
                  <a:srgbClr val="980000"/>
                </a:solidFill>
              </a:rPr>
            </a:br>
            <a:r>
              <a:rPr lang="en-US" sz="2000" i="1" dirty="0" smtClean="0">
                <a:solidFill>
                  <a:srgbClr val="980000"/>
                </a:solidFill>
              </a:rPr>
              <a:t>The XA Experts</a:t>
            </a:r>
            <a:r>
              <a:rPr lang="en-US" sz="2800" i="1" dirty="0" smtClean="0">
                <a:solidFill>
                  <a:srgbClr val="980000"/>
                </a:solidFill>
              </a:rPr>
              <a:t/>
            </a:r>
            <a:br>
              <a:rPr lang="en-US" sz="2800" i="1" dirty="0" smtClean="0">
                <a:solidFill>
                  <a:srgbClr val="980000"/>
                </a:solidFill>
              </a:rPr>
            </a:br>
            <a:r>
              <a:rPr lang="en-US" sz="2800" i="1" dirty="0" smtClean="0">
                <a:solidFill>
                  <a:srgbClr val="980000"/>
                </a:solidFill>
              </a:rPr>
              <a:t/>
            </a:r>
            <a:br>
              <a:rPr lang="en-US" sz="2800" i="1" dirty="0" smtClean="0">
                <a:solidFill>
                  <a:srgbClr val="980000"/>
                </a:solidFill>
              </a:rPr>
            </a:br>
            <a:r>
              <a:rPr lang="en-US" sz="2800" i="1" dirty="0" smtClean="0">
                <a:solidFill>
                  <a:srgbClr val="980000"/>
                </a:solidFill>
              </a:rPr>
              <a:t>March 2, 2010</a:t>
            </a:r>
            <a:endParaRPr lang="en-US" sz="2000" i="1" dirty="0" smtClean="0">
              <a:solidFill>
                <a:srgbClr val="980000"/>
              </a:solidFill>
            </a:endParaRPr>
          </a:p>
        </p:txBody>
      </p:sp>
      <p:sp>
        <p:nvSpPr>
          <p:cNvPr id="2051" name="Rectangle 4"/>
          <p:cNvSpPr>
            <a:spLocks noChangeArrowheads="1"/>
          </p:cNvSpPr>
          <p:nvPr/>
        </p:nvSpPr>
        <p:spPr bwMode="auto">
          <a:xfrm>
            <a:off x="1600200" y="911692"/>
            <a:ext cx="6148388" cy="1938992"/>
          </a:xfrm>
          <a:prstGeom prst="rect">
            <a:avLst/>
          </a:prstGeom>
          <a:noFill/>
          <a:ln w="9525">
            <a:noFill/>
            <a:miter lim="800000"/>
            <a:headEnd/>
            <a:tailEnd/>
          </a:ln>
        </p:spPr>
        <p:txBody>
          <a:bodyPr anchor="ctr">
            <a:spAutoFit/>
          </a:bodyPr>
          <a:lstStyle/>
          <a:p>
            <a:pPr algn="ctr" eaLnBrk="0" hangingPunct="0">
              <a:tabLst>
                <a:tab pos="1600200" algn="r"/>
                <a:tab pos="2743200" algn="ctr"/>
                <a:tab pos="5486400" algn="r"/>
              </a:tabLst>
            </a:pPr>
            <a:r>
              <a:rPr lang="en-US" sz="4000" b="1" dirty="0" smtClean="0">
                <a:effectLst/>
                <a:latin typeface="Arial" charset="0"/>
                <a:ea typeface="Calibri" pitchFamily="34" charset="0"/>
                <a:cs typeface="Arial" charset="0"/>
              </a:rPr>
              <a:t>STREAMLINED PROCURE </a:t>
            </a:r>
            <a:r>
              <a:rPr lang="en-US" sz="4000" b="1" dirty="0">
                <a:effectLst/>
                <a:latin typeface="Arial" charset="0"/>
                <a:ea typeface="Calibri" pitchFamily="34" charset="0"/>
                <a:cs typeface="Arial" charset="0"/>
              </a:rPr>
              <a:t>TO PAY (P2P)</a:t>
            </a:r>
            <a:br>
              <a:rPr lang="en-US" sz="4000" b="1" dirty="0">
                <a:effectLst/>
                <a:latin typeface="Arial" charset="0"/>
                <a:ea typeface="Calibri" pitchFamily="34" charset="0"/>
                <a:cs typeface="Arial" charset="0"/>
              </a:rPr>
            </a:br>
            <a:r>
              <a:rPr lang="en-US" sz="4000" b="1" dirty="0" smtClean="0">
                <a:effectLst/>
                <a:latin typeface="Arial" charset="0"/>
                <a:ea typeface="Calibri" pitchFamily="34" charset="0"/>
                <a:cs typeface="Arial" charset="0"/>
              </a:rPr>
              <a:t>PROCESSING FOR XA</a:t>
            </a:r>
            <a:endParaRPr lang="en-US" sz="4000" b="1" dirty="0">
              <a:effectLst/>
              <a:latin typeface="Arial" charset="0"/>
              <a:ea typeface="Calibri" pitchFamily="34" charset="0"/>
              <a:cs typeface="Arial" charset="0"/>
            </a:endParaRPr>
          </a:p>
        </p:txBody>
      </p:sp>
      <p:sp>
        <p:nvSpPr>
          <p:cNvPr id="4" name="TextBox 11"/>
          <p:cNvSpPr txBox="1">
            <a:spLocks noChangeArrowheads="1"/>
          </p:cNvSpPr>
          <p:nvPr/>
        </p:nvSpPr>
        <p:spPr bwMode="auto">
          <a:xfrm>
            <a:off x="152400" y="4953000"/>
            <a:ext cx="2819400" cy="1323975"/>
          </a:xfrm>
          <a:prstGeom prst="rect">
            <a:avLst/>
          </a:prstGeom>
          <a:noFill/>
          <a:ln w="9525">
            <a:noFill/>
            <a:miter lim="800000"/>
            <a:headEnd/>
            <a:tailEnd/>
          </a:ln>
        </p:spPr>
        <p:txBody>
          <a:bodyPr>
            <a:spAutoFit/>
          </a:bodyPr>
          <a:lstStyle/>
          <a:p>
            <a:pPr>
              <a:defRPr/>
            </a:pPr>
            <a:r>
              <a:rPr lang="en-US" sz="1600" dirty="0">
                <a:latin typeface="Calibri" pitchFamily="34" charset="0"/>
              </a:rPr>
              <a:t>Denise Luther</a:t>
            </a:r>
          </a:p>
          <a:p>
            <a:pPr>
              <a:defRPr/>
            </a:pPr>
            <a:r>
              <a:rPr lang="en-US" sz="1600" dirty="0">
                <a:latin typeface="Calibri" pitchFamily="34" charset="0"/>
              </a:rPr>
              <a:t>Senior Technical Consultant</a:t>
            </a:r>
          </a:p>
          <a:p>
            <a:pPr>
              <a:defRPr/>
            </a:pPr>
            <a:r>
              <a:rPr lang="en-US" sz="1600" dirty="0">
                <a:latin typeface="Calibri" pitchFamily="34" charset="0"/>
              </a:rPr>
              <a:t>CISTECH, Inc.</a:t>
            </a:r>
          </a:p>
          <a:p>
            <a:pPr>
              <a:defRPr/>
            </a:pPr>
            <a:r>
              <a:rPr lang="en-US" sz="1600" dirty="0">
                <a:latin typeface="Calibri" pitchFamily="34" charset="0"/>
              </a:rPr>
              <a:t>Denise.luther@cistech.net</a:t>
            </a:r>
          </a:p>
          <a:p>
            <a:pPr>
              <a:defRPr/>
            </a:pPr>
            <a:endParaRPr lang="en-US" sz="1600" dirty="0">
              <a:latin typeface="Calibri" pitchFamily="34" charset="0"/>
            </a:endParaRPr>
          </a:p>
        </p:txBody>
      </p:sp>
      <p:sp>
        <p:nvSpPr>
          <p:cNvPr id="5" name="TextBox 11"/>
          <p:cNvSpPr txBox="1">
            <a:spLocks noChangeArrowheads="1"/>
          </p:cNvSpPr>
          <p:nvPr/>
        </p:nvSpPr>
        <p:spPr bwMode="auto">
          <a:xfrm>
            <a:off x="3429000" y="4953000"/>
            <a:ext cx="2819400" cy="1323975"/>
          </a:xfrm>
          <a:prstGeom prst="rect">
            <a:avLst/>
          </a:prstGeom>
          <a:noFill/>
          <a:ln w="9525">
            <a:noFill/>
            <a:miter lim="800000"/>
            <a:headEnd/>
            <a:tailEnd/>
          </a:ln>
        </p:spPr>
        <p:txBody>
          <a:bodyPr>
            <a:spAutoFit/>
          </a:bodyPr>
          <a:lstStyle/>
          <a:p>
            <a:pPr>
              <a:defRPr/>
            </a:pPr>
            <a:r>
              <a:rPr lang="en-US" sz="1600" dirty="0">
                <a:latin typeface="Calibri" pitchFamily="34" charset="0"/>
              </a:rPr>
              <a:t>David Kemp</a:t>
            </a:r>
          </a:p>
          <a:p>
            <a:pPr>
              <a:defRPr/>
            </a:pPr>
            <a:r>
              <a:rPr lang="en-US" sz="1600" dirty="0">
                <a:latin typeface="Calibri" pitchFamily="34" charset="0"/>
              </a:rPr>
              <a:t>Senior Business Consultant</a:t>
            </a:r>
          </a:p>
          <a:p>
            <a:pPr>
              <a:defRPr/>
            </a:pPr>
            <a:r>
              <a:rPr lang="en-US" sz="1600" dirty="0">
                <a:latin typeface="Calibri" pitchFamily="34" charset="0"/>
              </a:rPr>
              <a:t>CISTECH, Inc.</a:t>
            </a:r>
          </a:p>
          <a:p>
            <a:pPr>
              <a:defRPr/>
            </a:pPr>
            <a:r>
              <a:rPr lang="en-US" sz="1600" dirty="0">
                <a:latin typeface="Calibri" pitchFamily="34" charset="0"/>
              </a:rPr>
              <a:t>David.kemp@cistech.net</a:t>
            </a:r>
          </a:p>
          <a:p>
            <a:pPr>
              <a:defRPr/>
            </a:pPr>
            <a:endParaRPr lang="en-US" sz="1600" dirty="0">
              <a:latin typeface="Calibri" pitchFamily="34" charset="0"/>
            </a:endParaRPr>
          </a:p>
        </p:txBody>
      </p:sp>
      <p:sp>
        <p:nvSpPr>
          <p:cNvPr id="6" name="TextBox 11"/>
          <p:cNvSpPr txBox="1">
            <a:spLocks noChangeArrowheads="1"/>
          </p:cNvSpPr>
          <p:nvPr/>
        </p:nvSpPr>
        <p:spPr bwMode="auto">
          <a:xfrm>
            <a:off x="6324600" y="4953000"/>
            <a:ext cx="2819400" cy="1323975"/>
          </a:xfrm>
          <a:prstGeom prst="rect">
            <a:avLst/>
          </a:prstGeom>
          <a:noFill/>
          <a:ln w="9525">
            <a:noFill/>
            <a:miter lim="800000"/>
            <a:headEnd/>
            <a:tailEnd/>
          </a:ln>
        </p:spPr>
        <p:txBody>
          <a:bodyPr>
            <a:spAutoFit/>
          </a:bodyPr>
          <a:lstStyle/>
          <a:p>
            <a:pPr>
              <a:defRPr/>
            </a:pPr>
            <a:r>
              <a:rPr lang="en-US" sz="1600" dirty="0">
                <a:latin typeface="Calibri" pitchFamily="34" charset="0"/>
              </a:rPr>
              <a:t>Ben McCormick</a:t>
            </a:r>
          </a:p>
          <a:p>
            <a:pPr>
              <a:defRPr/>
            </a:pPr>
            <a:r>
              <a:rPr lang="en-US" sz="1600" dirty="0">
                <a:latin typeface="Calibri" pitchFamily="34" charset="0"/>
              </a:rPr>
              <a:t>General Manager</a:t>
            </a:r>
          </a:p>
          <a:p>
            <a:pPr>
              <a:defRPr/>
            </a:pPr>
            <a:r>
              <a:rPr lang="en-US" sz="1600" dirty="0">
                <a:latin typeface="Calibri" pitchFamily="34" charset="0"/>
              </a:rPr>
              <a:t>CISTECH, Inc.</a:t>
            </a:r>
          </a:p>
          <a:p>
            <a:pPr>
              <a:defRPr/>
            </a:pPr>
            <a:r>
              <a:rPr lang="en-US" sz="1600" dirty="0">
                <a:latin typeface="Calibri" pitchFamily="34" charset="0"/>
              </a:rPr>
              <a:t>Ben.mccormick@cistech.net</a:t>
            </a:r>
          </a:p>
          <a:p>
            <a:pPr>
              <a:defRPr/>
            </a:pPr>
            <a:endParaRPr lang="en-US" sz="16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8600" y="0"/>
            <a:ext cx="8458200" cy="838200"/>
          </a:xfrm>
        </p:spPr>
        <p:txBody>
          <a:bodyPr/>
          <a:lstStyle/>
          <a:p>
            <a:r>
              <a:rPr lang="en-US" sz="2800" smtClean="0"/>
              <a:t>Receipt of Goods – CISTECH RF Transactions</a:t>
            </a:r>
          </a:p>
        </p:txBody>
      </p:sp>
      <p:sp>
        <p:nvSpPr>
          <p:cNvPr id="10243" name="Content Placeholder 2"/>
          <p:cNvSpPr>
            <a:spLocks noGrp="1"/>
          </p:cNvSpPr>
          <p:nvPr>
            <p:ph idx="1"/>
          </p:nvPr>
        </p:nvSpPr>
        <p:spPr>
          <a:xfrm>
            <a:off x="304800" y="1143000"/>
            <a:ext cx="3657600" cy="4800600"/>
          </a:xfrm>
        </p:spPr>
        <p:txBody>
          <a:bodyPr/>
          <a:lstStyle/>
          <a:p>
            <a:r>
              <a:rPr lang="en-US" sz="2400" dirty="0" err="1" smtClean="0"/>
              <a:t>Barcoded</a:t>
            </a:r>
            <a:r>
              <a:rPr lang="en-US" sz="2400" dirty="0" smtClean="0"/>
              <a:t> material arrives at dock (barcode applied by supplier via Supplier Portal)</a:t>
            </a:r>
          </a:p>
          <a:p>
            <a:r>
              <a:rPr lang="en-US" sz="2400" dirty="0" smtClean="0"/>
              <a:t>Materials handler can simply scan barcodes using RF unit to receive to dock / stock </a:t>
            </a:r>
          </a:p>
        </p:txBody>
      </p:sp>
      <p:pic>
        <p:nvPicPr>
          <p:cNvPr id="1026" name="Picture 2"/>
          <p:cNvPicPr>
            <a:picLocks noChangeAspect="1" noChangeArrowheads="1"/>
          </p:cNvPicPr>
          <p:nvPr/>
        </p:nvPicPr>
        <p:blipFill>
          <a:blip r:embed="rId2" cstate="print"/>
          <a:srcRect/>
          <a:stretch>
            <a:fillRect/>
          </a:stretch>
        </p:blipFill>
        <p:spPr bwMode="auto">
          <a:xfrm>
            <a:off x="3962400" y="990600"/>
            <a:ext cx="4566830" cy="5019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04800" y="0"/>
            <a:ext cx="8229600" cy="838200"/>
          </a:xfrm>
        </p:spPr>
        <p:txBody>
          <a:bodyPr/>
          <a:lstStyle/>
          <a:p>
            <a:r>
              <a:rPr lang="en-US" sz="2800" i="1" smtClean="0"/>
              <a:t>CISTECH Procure to Pay (P2P)</a:t>
            </a:r>
          </a:p>
        </p:txBody>
      </p:sp>
      <p:sp>
        <p:nvSpPr>
          <p:cNvPr id="4" name="Flowchart: Process 3"/>
          <p:cNvSpPr/>
          <p:nvPr/>
        </p:nvSpPr>
        <p:spPr>
          <a:xfrm>
            <a:off x="1066800" y="1447800"/>
            <a:ext cx="914400" cy="1219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Requisition via </a:t>
            </a:r>
            <a:r>
              <a:rPr lang="en-US" dirty="0" err="1"/>
              <a:t>eReq</a:t>
            </a:r>
            <a:endParaRPr lang="en-US" dirty="0"/>
          </a:p>
        </p:txBody>
      </p:sp>
      <p:sp>
        <p:nvSpPr>
          <p:cNvPr id="5" name="Up Arrow 4"/>
          <p:cNvSpPr/>
          <p:nvPr/>
        </p:nvSpPr>
        <p:spPr>
          <a:xfrm rot="10800000">
            <a:off x="1752600" y="2743200"/>
            <a:ext cx="6096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lowchart: Process 5"/>
          <p:cNvSpPr/>
          <p:nvPr/>
        </p:nvSpPr>
        <p:spPr>
          <a:xfrm>
            <a:off x="1143000" y="3276600"/>
            <a:ext cx="1828800" cy="1447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Confirmation/ Vendor Communication via Supplier Portal</a:t>
            </a:r>
          </a:p>
        </p:txBody>
      </p:sp>
      <p:sp>
        <p:nvSpPr>
          <p:cNvPr id="7" name="Up Arrow 6"/>
          <p:cNvSpPr/>
          <p:nvPr/>
        </p:nvSpPr>
        <p:spPr>
          <a:xfrm rot="5400000">
            <a:off x="2933700" y="3771900"/>
            <a:ext cx="6096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lowchart: Process 7"/>
          <p:cNvSpPr/>
          <p:nvPr/>
        </p:nvSpPr>
        <p:spPr>
          <a:xfrm>
            <a:off x="3581400" y="3276600"/>
            <a:ext cx="1752600" cy="1447800"/>
          </a:xfrm>
          <a:prstGeom prst="flowChartProcess">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Receipt  via Scanned Barcode using RF Inventory </a:t>
            </a:r>
            <a:r>
              <a:rPr lang="en-US" dirty="0" err="1"/>
              <a:t>Txn</a:t>
            </a:r>
            <a:endParaRPr lang="en-US" dirty="0"/>
          </a:p>
        </p:txBody>
      </p:sp>
      <p:sp>
        <p:nvSpPr>
          <p:cNvPr id="10" name="Flowchart: Process 9"/>
          <p:cNvSpPr/>
          <p:nvPr/>
        </p:nvSpPr>
        <p:spPr>
          <a:xfrm>
            <a:off x="5943600" y="3276600"/>
            <a:ext cx="1828800" cy="11430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IFM Invoice On Receipt Capabilities</a:t>
            </a:r>
          </a:p>
        </p:txBody>
      </p:sp>
      <p:sp>
        <p:nvSpPr>
          <p:cNvPr id="11" name="Flowchart: Process 10"/>
          <p:cNvSpPr/>
          <p:nvPr/>
        </p:nvSpPr>
        <p:spPr>
          <a:xfrm>
            <a:off x="5943600" y="5105400"/>
            <a:ext cx="1828800" cy="9144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Payment via EFT</a:t>
            </a:r>
          </a:p>
        </p:txBody>
      </p:sp>
      <p:sp>
        <p:nvSpPr>
          <p:cNvPr id="12" name="Up Arrow 11"/>
          <p:cNvSpPr/>
          <p:nvPr/>
        </p:nvSpPr>
        <p:spPr>
          <a:xfrm rot="10800000">
            <a:off x="6553200" y="4419600"/>
            <a:ext cx="609600" cy="533400"/>
          </a:xfrm>
          <a:prstGeom prst="upArrow">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Flowchart: Process 14"/>
          <p:cNvSpPr/>
          <p:nvPr/>
        </p:nvSpPr>
        <p:spPr>
          <a:xfrm>
            <a:off x="1066800" y="1066800"/>
            <a:ext cx="1905000" cy="228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PURCHASING</a:t>
            </a:r>
          </a:p>
        </p:txBody>
      </p:sp>
      <p:sp>
        <p:nvSpPr>
          <p:cNvPr id="16" name="Flowchart: Process 15"/>
          <p:cNvSpPr/>
          <p:nvPr/>
        </p:nvSpPr>
        <p:spPr>
          <a:xfrm>
            <a:off x="3505200" y="1066800"/>
            <a:ext cx="1828800" cy="228600"/>
          </a:xfrm>
          <a:prstGeom prst="flowChartProcess">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RECEIVING</a:t>
            </a:r>
          </a:p>
        </p:txBody>
      </p:sp>
      <p:sp>
        <p:nvSpPr>
          <p:cNvPr id="17" name="Flowchart: Process 16"/>
          <p:cNvSpPr/>
          <p:nvPr/>
        </p:nvSpPr>
        <p:spPr>
          <a:xfrm>
            <a:off x="5867400" y="1066800"/>
            <a:ext cx="1828800" cy="2286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FINANCE</a:t>
            </a:r>
          </a:p>
        </p:txBody>
      </p:sp>
      <p:sp>
        <p:nvSpPr>
          <p:cNvPr id="18" name="Up Arrow 17"/>
          <p:cNvSpPr/>
          <p:nvPr/>
        </p:nvSpPr>
        <p:spPr>
          <a:xfrm rot="5400000">
            <a:off x="5295900" y="3695700"/>
            <a:ext cx="609600" cy="533400"/>
          </a:xfrm>
          <a:prstGeom prst="up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Flowchart: Process 18"/>
          <p:cNvSpPr/>
          <p:nvPr/>
        </p:nvSpPr>
        <p:spPr>
          <a:xfrm>
            <a:off x="2057400" y="1447800"/>
            <a:ext cx="914400" cy="1219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PO Auto Release</a:t>
            </a:r>
          </a:p>
        </p:txBody>
      </p:sp>
      <p:sp>
        <p:nvSpPr>
          <p:cNvPr id="20" name="Oval 19"/>
          <p:cNvSpPr/>
          <p:nvPr/>
        </p:nvSpPr>
        <p:spPr bwMode="auto">
          <a:xfrm>
            <a:off x="5791200" y="3352800"/>
            <a:ext cx="1905000" cy="1066800"/>
          </a:xfrm>
          <a:prstGeom prst="ellipse">
            <a:avLst/>
          </a:prstGeom>
          <a:noFill/>
          <a:ln w="317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600" y="0"/>
            <a:ext cx="8915400" cy="838200"/>
          </a:xfrm>
        </p:spPr>
        <p:txBody>
          <a:bodyPr/>
          <a:lstStyle/>
          <a:p>
            <a:r>
              <a:rPr lang="en-US" sz="2800" smtClean="0"/>
              <a:t>Approve Payment / IFM Invoice on Receipt</a:t>
            </a:r>
          </a:p>
        </p:txBody>
      </p:sp>
      <p:sp>
        <p:nvSpPr>
          <p:cNvPr id="3" name="Content Placeholder 2"/>
          <p:cNvSpPr>
            <a:spLocks noGrp="1"/>
          </p:cNvSpPr>
          <p:nvPr>
            <p:ph idx="1"/>
          </p:nvPr>
        </p:nvSpPr>
        <p:spPr/>
        <p:txBody>
          <a:bodyPr/>
          <a:lstStyle/>
          <a:p>
            <a:pPr>
              <a:defRPr/>
            </a:pPr>
            <a:r>
              <a:rPr lang="en-US" sz="2800" dirty="0" smtClean="0"/>
              <a:t>IFM’s “Invoice on Receipt” can be implemented by supplier.  </a:t>
            </a:r>
          </a:p>
          <a:p>
            <a:pPr>
              <a:defRPr/>
            </a:pPr>
            <a:r>
              <a:rPr lang="en-US" sz="2800" dirty="0" smtClean="0"/>
              <a:t>Requires a unique shipment number (GRN) and the PO number – both are  automatically provided by the supplier portal “Shipment Notification” transaction.</a:t>
            </a:r>
          </a:p>
          <a:p>
            <a:pPr>
              <a:defRPr/>
            </a:pPr>
            <a:r>
              <a:rPr lang="en-US" sz="2800" dirty="0" smtClean="0"/>
              <a:t>You can automatically voucher payment based on shipment received from a supplier</a:t>
            </a:r>
          </a:p>
          <a:p>
            <a:pPr lvl="1">
              <a:defRPr/>
            </a:pPr>
            <a:r>
              <a:rPr lang="en-US" sz="2000" dirty="0" smtClean="0">
                <a:ea typeface="+mn-ea"/>
                <a:cs typeface="+mn-cs"/>
              </a:rPr>
              <a:t>process uses PO price, so there are no price discrepancies</a:t>
            </a:r>
          </a:p>
          <a:p>
            <a:pPr lvl="1">
              <a:defRPr/>
            </a:pPr>
            <a:r>
              <a:rPr lang="en-US" sz="2000" dirty="0" smtClean="0">
                <a:ea typeface="+mn-ea"/>
                <a:cs typeface="+mn-cs"/>
              </a:rPr>
              <a:t>schedules payment based on vendor terms, with an invoice date = receipt date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28600" y="0"/>
            <a:ext cx="8915400" cy="838200"/>
          </a:xfrm>
        </p:spPr>
        <p:txBody>
          <a:bodyPr/>
          <a:lstStyle/>
          <a:p>
            <a:r>
              <a:rPr lang="en-US" smtClean="0"/>
              <a:t>Payment Vouchers / Invoice on Receipt</a:t>
            </a:r>
          </a:p>
        </p:txBody>
      </p:sp>
      <p:sp>
        <p:nvSpPr>
          <p:cNvPr id="12291" name="Content Placeholder 2"/>
          <p:cNvSpPr>
            <a:spLocks noGrp="1"/>
          </p:cNvSpPr>
          <p:nvPr>
            <p:ph idx="1"/>
          </p:nvPr>
        </p:nvSpPr>
        <p:spPr/>
        <p:txBody>
          <a:bodyPr/>
          <a:lstStyle/>
          <a:p>
            <a:r>
              <a:rPr lang="en-US" smtClean="0"/>
              <a:t>Process is much quicker than traditional 3 way match.  It eliminates the accrual process required for receipts not invoiced.  You don’t have to wait for the invoice, or have to reconcile discrepancies in price or qty in the invoice.</a:t>
            </a:r>
          </a:p>
          <a:p>
            <a:pPr>
              <a:buFontTx/>
              <a:buNone/>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04800" y="0"/>
            <a:ext cx="8229600" cy="838200"/>
          </a:xfrm>
        </p:spPr>
        <p:txBody>
          <a:bodyPr/>
          <a:lstStyle/>
          <a:p>
            <a:r>
              <a:rPr lang="en-US" sz="2800" i="1" smtClean="0"/>
              <a:t>CISTECH Procure to Pay (P2P)</a:t>
            </a:r>
          </a:p>
        </p:txBody>
      </p:sp>
      <p:sp>
        <p:nvSpPr>
          <p:cNvPr id="4" name="Flowchart: Process 3"/>
          <p:cNvSpPr/>
          <p:nvPr/>
        </p:nvSpPr>
        <p:spPr>
          <a:xfrm>
            <a:off x="1066800" y="1447800"/>
            <a:ext cx="914400" cy="1219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Requisition via </a:t>
            </a:r>
            <a:r>
              <a:rPr lang="en-US" dirty="0" err="1"/>
              <a:t>eReq</a:t>
            </a:r>
            <a:endParaRPr lang="en-US" dirty="0"/>
          </a:p>
        </p:txBody>
      </p:sp>
      <p:sp>
        <p:nvSpPr>
          <p:cNvPr id="5" name="Up Arrow 4"/>
          <p:cNvSpPr/>
          <p:nvPr/>
        </p:nvSpPr>
        <p:spPr>
          <a:xfrm rot="10800000">
            <a:off x="1752600" y="2743200"/>
            <a:ext cx="6096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lowchart: Process 5"/>
          <p:cNvSpPr/>
          <p:nvPr/>
        </p:nvSpPr>
        <p:spPr>
          <a:xfrm>
            <a:off x="1143000" y="3276600"/>
            <a:ext cx="1828800" cy="1447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Confirmation/ Vendor Communication via Supplier Portal</a:t>
            </a:r>
          </a:p>
        </p:txBody>
      </p:sp>
      <p:sp>
        <p:nvSpPr>
          <p:cNvPr id="7" name="Up Arrow 6"/>
          <p:cNvSpPr/>
          <p:nvPr/>
        </p:nvSpPr>
        <p:spPr>
          <a:xfrm rot="5400000">
            <a:off x="2933700" y="3771900"/>
            <a:ext cx="6096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lowchart: Process 7"/>
          <p:cNvSpPr/>
          <p:nvPr/>
        </p:nvSpPr>
        <p:spPr>
          <a:xfrm>
            <a:off x="3581400" y="3276600"/>
            <a:ext cx="1752600" cy="1447800"/>
          </a:xfrm>
          <a:prstGeom prst="flowChartProcess">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Receipt  via Scanned Barcode using RF Inventory </a:t>
            </a:r>
            <a:r>
              <a:rPr lang="en-US" dirty="0" err="1"/>
              <a:t>Txn</a:t>
            </a:r>
            <a:endParaRPr lang="en-US" dirty="0"/>
          </a:p>
        </p:txBody>
      </p:sp>
      <p:sp>
        <p:nvSpPr>
          <p:cNvPr id="10" name="Flowchart: Process 9"/>
          <p:cNvSpPr/>
          <p:nvPr/>
        </p:nvSpPr>
        <p:spPr>
          <a:xfrm>
            <a:off x="5943600" y="3276600"/>
            <a:ext cx="1828800" cy="11430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IFM Invoice On Receipt Capabilities</a:t>
            </a:r>
          </a:p>
        </p:txBody>
      </p:sp>
      <p:sp>
        <p:nvSpPr>
          <p:cNvPr id="11" name="Flowchart: Process 10"/>
          <p:cNvSpPr/>
          <p:nvPr/>
        </p:nvSpPr>
        <p:spPr>
          <a:xfrm>
            <a:off x="5943600" y="5105400"/>
            <a:ext cx="1828800" cy="9144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Payment via EFT</a:t>
            </a:r>
          </a:p>
        </p:txBody>
      </p:sp>
      <p:sp>
        <p:nvSpPr>
          <p:cNvPr id="12" name="Up Arrow 11"/>
          <p:cNvSpPr/>
          <p:nvPr/>
        </p:nvSpPr>
        <p:spPr>
          <a:xfrm rot="10800000">
            <a:off x="6553200" y="4419600"/>
            <a:ext cx="609600" cy="533400"/>
          </a:xfrm>
          <a:prstGeom prst="upArrow">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Flowchart: Process 14"/>
          <p:cNvSpPr/>
          <p:nvPr/>
        </p:nvSpPr>
        <p:spPr>
          <a:xfrm>
            <a:off x="1066800" y="1066800"/>
            <a:ext cx="1905000" cy="228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PURCHASING</a:t>
            </a:r>
          </a:p>
        </p:txBody>
      </p:sp>
      <p:sp>
        <p:nvSpPr>
          <p:cNvPr id="16" name="Flowchart: Process 15"/>
          <p:cNvSpPr/>
          <p:nvPr/>
        </p:nvSpPr>
        <p:spPr>
          <a:xfrm>
            <a:off x="3505200" y="1066800"/>
            <a:ext cx="1828800" cy="228600"/>
          </a:xfrm>
          <a:prstGeom prst="flowChartProcess">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RECEIVING</a:t>
            </a:r>
          </a:p>
        </p:txBody>
      </p:sp>
      <p:sp>
        <p:nvSpPr>
          <p:cNvPr id="17" name="Flowchart: Process 16"/>
          <p:cNvSpPr/>
          <p:nvPr/>
        </p:nvSpPr>
        <p:spPr>
          <a:xfrm>
            <a:off x="5867400" y="1066800"/>
            <a:ext cx="1828800" cy="2286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FINANCE</a:t>
            </a:r>
          </a:p>
        </p:txBody>
      </p:sp>
      <p:sp>
        <p:nvSpPr>
          <p:cNvPr id="18" name="Up Arrow 17"/>
          <p:cNvSpPr/>
          <p:nvPr/>
        </p:nvSpPr>
        <p:spPr>
          <a:xfrm rot="5400000">
            <a:off x="5295900" y="3695700"/>
            <a:ext cx="609600" cy="533400"/>
          </a:xfrm>
          <a:prstGeom prst="up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Flowchart: Process 18"/>
          <p:cNvSpPr/>
          <p:nvPr/>
        </p:nvSpPr>
        <p:spPr>
          <a:xfrm>
            <a:off x="2057400" y="1447800"/>
            <a:ext cx="914400" cy="1219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PO Auto Release</a:t>
            </a:r>
          </a:p>
        </p:txBody>
      </p:sp>
      <p:sp>
        <p:nvSpPr>
          <p:cNvPr id="20" name="Oval 19"/>
          <p:cNvSpPr/>
          <p:nvPr/>
        </p:nvSpPr>
        <p:spPr bwMode="auto">
          <a:xfrm>
            <a:off x="5943600" y="4953000"/>
            <a:ext cx="1905000" cy="1066800"/>
          </a:xfrm>
          <a:prstGeom prst="ellipse">
            <a:avLst/>
          </a:prstGeom>
          <a:noFill/>
          <a:ln w="317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0"/>
            <a:ext cx="8839200" cy="669925"/>
          </a:xfrm>
        </p:spPr>
        <p:txBody>
          <a:bodyPr/>
          <a:lstStyle/>
          <a:p>
            <a:pPr eaLnBrk="1" hangingPunct="1"/>
            <a:r>
              <a:rPr lang="en-US" sz="3200" smtClean="0">
                <a:solidFill>
                  <a:srgbClr val="FF0000"/>
                </a:solidFill>
              </a:rPr>
              <a:t>Electronic Funds Transfer (EFT/ACH)</a:t>
            </a:r>
          </a:p>
        </p:txBody>
      </p:sp>
      <p:sp>
        <p:nvSpPr>
          <p:cNvPr id="8195" name="Rectangle 3"/>
          <p:cNvSpPr>
            <a:spLocks noGrp="1" noChangeArrowheads="1"/>
          </p:cNvSpPr>
          <p:nvPr>
            <p:ph type="body" idx="1"/>
          </p:nvPr>
        </p:nvSpPr>
        <p:spPr>
          <a:xfrm>
            <a:off x="304800" y="990600"/>
            <a:ext cx="8686800" cy="5105400"/>
          </a:xfrm>
        </p:spPr>
        <p:txBody>
          <a:bodyPr/>
          <a:lstStyle/>
          <a:p>
            <a:pPr marL="609600" indent="-609600" eaLnBrk="1" hangingPunct="1">
              <a:buFontTx/>
              <a:buNone/>
              <a:defRPr/>
            </a:pPr>
            <a:r>
              <a:rPr lang="en-US" sz="2400" dirty="0" smtClean="0">
                <a:latin typeface="Calibri" pitchFamily="34" charset="0"/>
              </a:rPr>
              <a:t>Streamlines AP processing through electronic funds transfers for foreign or domestic vendor payment</a:t>
            </a:r>
          </a:p>
          <a:p>
            <a:pPr marL="609600" indent="-609600" eaLnBrk="1" hangingPunct="1">
              <a:buFontTx/>
              <a:buNone/>
              <a:defRPr/>
            </a:pPr>
            <a:endParaRPr lang="en-US" sz="2400" dirty="0" smtClean="0">
              <a:latin typeface="Calibri" pitchFamily="34" charset="0"/>
            </a:endParaRPr>
          </a:p>
          <a:p>
            <a:pPr marL="609600" indent="-609600" eaLnBrk="1" hangingPunct="1">
              <a:buFontTx/>
              <a:buNone/>
              <a:defRPr/>
            </a:pPr>
            <a:r>
              <a:rPr lang="en-US" sz="2400" b="1" u="sng" dirty="0" smtClean="0">
                <a:effectLst>
                  <a:outerShdw blurRad="38100" dist="38100" dir="2700000" algn="tl">
                    <a:srgbClr val="000000">
                      <a:alpha val="43137"/>
                    </a:srgbClr>
                  </a:outerShdw>
                </a:effectLst>
                <a:latin typeface="Calibri" pitchFamily="34" charset="0"/>
              </a:rPr>
              <a:t>Application Benefits</a:t>
            </a:r>
          </a:p>
          <a:p>
            <a:pPr marL="609600" indent="-609600" eaLnBrk="1" hangingPunct="1">
              <a:defRPr/>
            </a:pPr>
            <a:r>
              <a:rPr lang="en-US" sz="2400" dirty="0" smtClean="0">
                <a:latin typeface="Calibri" pitchFamily="34" charset="0"/>
              </a:rPr>
              <a:t>Relieves the accounting department of the time consuming task of manual payment processing</a:t>
            </a:r>
          </a:p>
          <a:p>
            <a:pPr marL="609600" indent="-609600" eaLnBrk="1" hangingPunct="1">
              <a:defRPr/>
            </a:pPr>
            <a:r>
              <a:rPr lang="en-US" sz="2400" dirty="0" smtClean="0">
                <a:latin typeface="Calibri" pitchFamily="34" charset="0"/>
              </a:rPr>
              <a:t>Provides a faster, more reliable payment method for vendors</a:t>
            </a:r>
          </a:p>
          <a:p>
            <a:pPr marL="609600" indent="-609600" eaLnBrk="1" hangingPunct="1">
              <a:defRPr/>
            </a:pPr>
            <a:r>
              <a:rPr lang="en-US" sz="2400" dirty="0" smtClean="0">
                <a:latin typeface="Calibri" pitchFamily="34" charset="0"/>
              </a:rPr>
              <a:t>Eliminate the need for pre-printed or electronic check forms</a:t>
            </a:r>
          </a:p>
          <a:p>
            <a:pPr marL="609600" indent="-609600" eaLnBrk="1" hangingPunct="1">
              <a:defRPr/>
            </a:pPr>
            <a:r>
              <a:rPr lang="en-US" sz="2400" dirty="0" smtClean="0">
                <a:latin typeface="Calibri" pitchFamily="34" charset="0"/>
              </a:rPr>
              <a:t>Eliminate mailing costs for AP checks and remittance detail </a:t>
            </a:r>
          </a:p>
          <a:p>
            <a:pPr marL="609600" indent="-609600" eaLnBrk="1" hangingPunct="1">
              <a:defRPr/>
            </a:pPr>
            <a:endParaRPr lang="en-US" sz="2600" dirty="0" smtClean="0">
              <a:solidFill>
                <a:schemeClr val="tx2"/>
              </a:solidFill>
            </a:endParaRPr>
          </a:p>
        </p:txBody>
      </p:sp>
      <p:pic>
        <p:nvPicPr>
          <p:cNvPr id="13316" name="Picture 8" descr="MPj03994780000[1]"/>
          <p:cNvPicPr>
            <a:picLocks noChangeAspect="1" noChangeArrowheads="1"/>
          </p:cNvPicPr>
          <p:nvPr/>
        </p:nvPicPr>
        <p:blipFill>
          <a:blip r:embed="rId3" cstate="print"/>
          <a:srcRect/>
          <a:stretch>
            <a:fillRect/>
          </a:stretch>
        </p:blipFill>
        <p:spPr bwMode="auto">
          <a:xfrm>
            <a:off x="7467600" y="1447800"/>
            <a:ext cx="974725"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04800" y="1219200"/>
            <a:ext cx="8458200" cy="4648200"/>
          </a:xfrm>
        </p:spPr>
        <p:txBody>
          <a:bodyPr/>
          <a:lstStyle/>
          <a:p>
            <a:pPr marL="609600" indent="-609600">
              <a:buFontTx/>
              <a:buNone/>
              <a:defRPr/>
            </a:pPr>
            <a:r>
              <a:rPr lang="en-US" sz="2800" b="1" dirty="0" smtClean="0">
                <a:solidFill>
                  <a:schemeClr val="accent2">
                    <a:lumMod val="75000"/>
                  </a:schemeClr>
                </a:solidFill>
              </a:rPr>
              <a:t>Generates ACH Bank file </a:t>
            </a:r>
            <a:r>
              <a:rPr lang="en-US" sz="2800" dirty="0" smtClean="0"/>
              <a:t>	</a:t>
            </a:r>
          </a:p>
          <a:p>
            <a:pPr marL="990600" lvl="1" indent="-533400">
              <a:defRPr/>
            </a:pPr>
            <a:r>
              <a:rPr lang="en-US" dirty="0" smtClean="0"/>
              <a:t>Validation performed to ensure required data</a:t>
            </a:r>
          </a:p>
          <a:p>
            <a:pPr marL="990600" lvl="1" indent="-533400">
              <a:defRPr/>
            </a:pPr>
            <a:r>
              <a:rPr lang="en-US" dirty="0" smtClean="0"/>
              <a:t>Error report provided</a:t>
            </a:r>
          </a:p>
          <a:p>
            <a:pPr marL="990600" lvl="1" indent="-533400">
              <a:defRPr/>
            </a:pPr>
            <a:r>
              <a:rPr lang="en-US" dirty="0" smtClean="0"/>
              <a:t>Inquiry available for details </a:t>
            </a:r>
          </a:p>
          <a:p>
            <a:pPr marL="609600" indent="-609600">
              <a:buFontTx/>
              <a:buNone/>
              <a:defRPr/>
            </a:pPr>
            <a:r>
              <a:rPr lang="en-US" sz="2800" b="1" dirty="0" smtClean="0">
                <a:solidFill>
                  <a:schemeClr val="accent2">
                    <a:lumMod val="75000"/>
                  </a:schemeClr>
                </a:solidFill>
              </a:rPr>
              <a:t>Transfers Bank file to IFS drive for transmission to bank</a:t>
            </a:r>
          </a:p>
          <a:p>
            <a:pPr marL="990600" lvl="1" indent="-533400">
              <a:defRPr/>
            </a:pPr>
            <a:r>
              <a:rPr lang="en-US" dirty="0" smtClean="0"/>
              <a:t>File is available for e-mail or further processing for automated communication to the bank</a:t>
            </a:r>
          </a:p>
        </p:txBody>
      </p:sp>
      <p:sp>
        <p:nvSpPr>
          <p:cNvPr id="14339" name="Rectangle 2"/>
          <p:cNvSpPr>
            <a:spLocks noGrp="1" noChangeArrowheads="1"/>
          </p:cNvSpPr>
          <p:nvPr>
            <p:ph type="title"/>
          </p:nvPr>
        </p:nvSpPr>
        <p:spPr>
          <a:xfrm>
            <a:off x="304800" y="152400"/>
            <a:ext cx="8839200" cy="669925"/>
          </a:xfrm>
        </p:spPr>
        <p:txBody>
          <a:bodyPr/>
          <a:lstStyle/>
          <a:p>
            <a:pPr eaLnBrk="1" hangingPunct="1"/>
            <a:r>
              <a:rPr lang="en-US" sz="3200" smtClean="0">
                <a:solidFill>
                  <a:srgbClr val="FF0000"/>
                </a:solidFill>
              </a:rPr>
              <a:t>Electronic Funds Transfer (EFT/ACH)</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a:t>
            </a:r>
            <a:endParaRPr lang="en-US" dirty="0"/>
          </a:p>
        </p:txBody>
      </p:sp>
      <p:sp>
        <p:nvSpPr>
          <p:cNvPr id="3" name="Content Placeholder 2"/>
          <p:cNvSpPr>
            <a:spLocks noGrp="1"/>
          </p:cNvSpPr>
          <p:nvPr>
            <p:ph idx="1"/>
          </p:nvPr>
        </p:nvSpPr>
        <p:spPr>
          <a:xfrm>
            <a:off x="304800" y="1981200"/>
            <a:ext cx="8534400" cy="3657600"/>
          </a:xfrm>
        </p:spPr>
        <p:txBody>
          <a:bodyPr/>
          <a:lstStyle/>
          <a:p>
            <a:pPr algn="ctr">
              <a:buNone/>
            </a:pPr>
            <a:r>
              <a:rPr lang="en-US" dirty="0" smtClean="0"/>
              <a:t>Denise Luther</a:t>
            </a:r>
          </a:p>
          <a:p>
            <a:pPr algn="ctr">
              <a:buNone/>
            </a:pPr>
            <a:r>
              <a:rPr lang="en-US" dirty="0" smtClean="0"/>
              <a:t>CISTECH eReq</a:t>
            </a:r>
          </a:p>
          <a:p>
            <a:pPr algn="ctr">
              <a:buNone/>
            </a:pPr>
            <a:endParaRPr lang="en-US" dirty="0" smtClean="0"/>
          </a:p>
          <a:p>
            <a:pPr algn="ctr">
              <a:buNone/>
            </a:pPr>
            <a:r>
              <a:rPr lang="en-US" dirty="0" smtClean="0"/>
              <a:t>David Kemp</a:t>
            </a:r>
          </a:p>
          <a:p>
            <a:pPr algn="ctr">
              <a:buNone/>
            </a:pPr>
            <a:r>
              <a:rPr lang="en-US" dirty="0" smtClean="0"/>
              <a:t>CISTECH Supplier Portal</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04800" y="0"/>
            <a:ext cx="8229600" cy="838200"/>
          </a:xfrm>
        </p:spPr>
        <p:txBody>
          <a:bodyPr/>
          <a:lstStyle/>
          <a:p>
            <a:r>
              <a:rPr lang="en-US" sz="2800" i="1" smtClean="0"/>
              <a:t>CISTECH Procure to Pay (P2P)</a:t>
            </a:r>
          </a:p>
        </p:txBody>
      </p:sp>
      <p:sp>
        <p:nvSpPr>
          <p:cNvPr id="4" name="Flowchart: Process 3"/>
          <p:cNvSpPr/>
          <p:nvPr/>
        </p:nvSpPr>
        <p:spPr>
          <a:xfrm>
            <a:off x="1066800" y="1447800"/>
            <a:ext cx="914400" cy="1219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Requisition via </a:t>
            </a:r>
            <a:r>
              <a:rPr lang="en-US" dirty="0" err="1"/>
              <a:t>eReq</a:t>
            </a:r>
            <a:endParaRPr lang="en-US" dirty="0"/>
          </a:p>
        </p:txBody>
      </p:sp>
      <p:sp>
        <p:nvSpPr>
          <p:cNvPr id="5" name="Up Arrow 4"/>
          <p:cNvSpPr/>
          <p:nvPr/>
        </p:nvSpPr>
        <p:spPr>
          <a:xfrm rot="10800000">
            <a:off x="1752600" y="2743200"/>
            <a:ext cx="6096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lowchart: Process 5"/>
          <p:cNvSpPr/>
          <p:nvPr/>
        </p:nvSpPr>
        <p:spPr>
          <a:xfrm>
            <a:off x="1143000" y="3276600"/>
            <a:ext cx="1828800" cy="1447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Confirmation/ Vendor Communication via Supplier Portal</a:t>
            </a:r>
          </a:p>
        </p:txBody>
      </p:sp>
      <p:sp>
        <p:nvSpPr>
          <p:cNvPr id="7" name="Up Arrow 6"/>
          <p:cNvSpPr/>
          <p:nvPr/>
        </p:nvSpPr>
        <p:spPr>
          <a:xfrm rot="5400000">
            <a:off x="2933700" y="3771900"/>
            <a:ext cx="6096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lowchart: Process 7"/>
          <p:cNvSpPr/>
          <p:nvPr/>
        </p:nvSpPr>
        <p:spPr>
          <a:xfrm>
            <a:off x="3581400" y="3276600"/>
            <a:ext cx="1752600" cy="1447800"/>
          </a:xfrm>
          <a:prstGeom prst="flowChartProcess">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Receipt  via Scanned Barcode using RF Inventory </a:t>
            </a:r>
            <a:r>
              <a:rPr lang="en-US" dirty="0" err="1"/>
              <a:t>Txn</a:t>
            </a:r>
            <a:endParaRPr lang="en-US" dirty="0"/>
          </a:p>
        </p:txBody>
      </p:sp>
      <p:sp>
        <p:nvSpPr>
          <p:cNvPr id="10" name="Flowchart: Process 9"/>
          <p:cNvSpPr/>
          <p:nvPr/>
        </p:nvSpPr>
        <p:spPr>
          <a:xfrm>
            <a:off x="5943600" y="3276600"/>
            <a:ext cx="1828800" cy="11430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IFM Invoice On Receipt Capabilities</a:t>
            </a:r>
          </a:p>
        </p:txBody>
      </p:sp>
      <p:sp>
        <p:nvSpPr>
          <p:cNvPr id="11" name="Flowchart: Process 10"/>
          <p:cNvSpPr/>
          <p:nvPr/>
        </p:nvSpPr>
        <p:spPr>
          <a:xfrm>
            <a:off x="5943600" y="5105400"/>
            <a:ext cx="1828800" cy="9144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Payment via EFT</a:t>
            </a:r>
          </a:p>
        </p:txBody>
      </p:sp>
      <p:sp>
        <p:nvSpPr>
          <p:cNvPr id="12" name="Up Arrow 11"/>
          <p:cNvSpPr/>
          <p:nvPr/>
        </p:nvSpPr>
        <p:spPr>
          <a:xfrm rot="10800000">
            <a:off x="6553200" y="4419600"/>
            <a:ext cx="609600" cy="533400"/>
          </a:xfrm>
          <a:prstGeom prst="upArrow">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Flowchart: Process 14"/>
          <p:cNvSpPr/>
          <p:nvPr/>
        </p:nvSpPr>
        <p:spPr>
          <a:xfrm>
            <a:off x="1066800" y="1066800"/>
            <a:ext cx="1905000" cy="228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PURCHASING</a:t>
            </a:r>
          </a:p>
        </p:txBody>
      </p:sp>
      <p:sp>
        <p:nvSpPr>
          <p:cNvPr id="16" name="Flowchart: Process 15"/>
          <p:cNvSpPr/>
          <p:nvPr/>
        </p:nvSpPr>
        <p:spPr>
          <a:xfrm>
            <a:off x="3505200" y="1066800"/>
            <a:ext cx="1828800" cy="228600"/>
          </a:xfrm>
          <a:prstGeom prst="flowChartProcess">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RECEIVING</a:t>
            </a:r>
          </a:p>
        </p:txBody>
      </p:sp>
      <p:sp>
        <p:nvSpPr>
          <p:cNvPr id="17" name="Flowchart: Process 16"/>
          <p:cNvSpPr/>
          <p:nvPr/>
        </p:nvSpPr>
        <p:spPr>
          <a:xfrm>
            <a:off x="5867400" y="1066800"/>
            <a:ext cx="1828800" cy="2286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FINANCE</a:t>
            </a:r>
          </a:p>
        </p:txBody>
      </p:sp>
      <p:sp>
        <p:nvSpPr>
          <p:cNvPr id="18" name="Up Arrow 17"/>
          <p:cNvSpPr/>
          <p:nvPr/>
        </p:nvSpPr>
        <p:spPr>
          <a:xfrm rot="5400000">
            <a:off x="5295900" y="3695700"/>
            <a:ext cx="609600" cy="533400"/>
          </a:xfrm>
          <a:prstGeom prst="up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Flowchart: Process 18"/>
          <p:cNvSpPr/>
          <p:nvPr/>
        </p:nvSpPr>
        <p:spPr>
          <a:xfrm>
            <a:off x="2057400" y="1447800"/>
            <a:ext cx="914400" cy="1219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PO Auto Release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86000"/>
            <a:ext cx="6400800" cy="1752600"/>
          </a:xfrm>
        </p:spPr>
        <p:txBody>
          <a:bodyPr rtlCol="0">
            <a:normAutofit fontScale="85000" lnSpcReduction="20000"/>
          </a:bodyPr>
          <a:lstStyle/>
          <a:p>
            <a:pPr eaLnBrk="1" fontAlgn="auto" hangingPunct="1">
              <a:spcAft>
                <a:spcPts val="0"/>
              </a:spcAft>
              <a:defRPr/>
            </a:pPr>
            <a:r>
              <a:rPr lang="en-US" b="1" i="1" dirty="0" smtClean="0"/>
              <a:t>THANK YOU!</a:t>
            </a:r>
          </a:p>
          <a:p>
            <a:pPr eaLnBrk="1" fontAlgn="auto" hangingPunct="1">
              <a:spcAft>
                <a:spcPts val="0"/>
              </a:spcAft>
              <a:defRPr/>
            </a:pPr>
            <a:r>
              <a:rPr lang="en-US" b="1" i="1" dirty="0" smtClean="0"/>
              <a:t>Ben McCormick</a:t>
            </a:r>
          </a:p>
          <a:p>
            <a:pPr eaLnBrk="1" fontAlgn="auto" hangingPunct="1">
              <a:spcAft>
                <a:spcPts val="0"/>
              </a:spcAft>
              <a:defRPr/>
            </a:pPr>
            <a:r>
              <a:rPr lang="en-US" b="1" i="1" dirty="0" smtClean="0"/>
              <a:t>704-814-0016</a:t>
            </a:r>
          </a:p>
          <a:p>
            <a:pPr eaLnBrk="1" fontAlgn="auto" hangingPunct="1">
              <a:spcAft>
                <a:spcPts val="0"/>
              </a:spcAft>
              <a:defRPr/>
            </a:pPr>
            <a:r>
              <a:rPr lang="en-US" b="1" i="1" dirty="0" smtClean="0"/>
              <a:t>Ben.mccormick@cistech.net</a:t>
            </a:r>
            <a:endParaRPr lang="en-US"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Why focus on P2P?</a:t>
            </a:r>
          </a:p>
        </p:txBody>
      </p:sp>
      <p:sp>
        <p:nvSpPr>
          <p:cNvPr id="5123" name="Content Placeholder 2"/>
          <p:cNvSpPr>
            <a:spLocks noGrp="1"/>
          </p:cNvSpPr>
          <p:nvPr>
            <p:ph idx="1"/>
          </p:nvPr>
        </p:nvSpPr>
        <p:spPr/>
        <p:txBody>
          <a:bodyPr/>
          <a:lstStyle/>
          <a:p>
            <a:r>
              <a:rPr lang="en-US" dirty="0" smtClean="0"/>
              <a:t>Streamline supply chain</a:t>
            </a:r>
          </a:p>
          <a:p>
            <a:pPr lvl="1"/>
            <a:r>
              <a:rPr lang="en-US" dirty="0" smtClean="0"/>
              <a:t>Shorten Material Lead Times</a:t>
            </a:r>
          </a:p>
          <a:p>
            <a:pPr lvl="2"/>
            <a:r>
              <a:rPr lang="en-US" dirty="0" smtClean="0"/>
              <a:t>Right stuff, right place, right time</a:t>
            </a:r>
          </a:p>
          <a:p>
            <a:pPr lvl="2"/>
            <a:r>
              <a:rPr lang="en-US" dirty="0" smtClean="0"/>
              <a:t>Minimize expediting costs</a:t>
            </a:r>
          </a:p>
          <a:p>
            <a:pPr lvl="2"/>
            <a:r>
              <a:rPr lang="en-US" dirty="0" smtClean="0"/>
              <a:t>Improve cash flow, take advantage of terms</a:t>
            </a:r>
          </a:p>
          <a:p>
            <a:pPr lvl="2"/>
            <a:r>
              <a:rPr lang="en-US" dirty="0" smtClean="0"/>
              <a:t>Reduce Inventories</a:t>
            </a:r>
          </a:p>
          <a:p>
            <a:pPr lvl="1"/>
            <a:r>
              <a:rPr lang="en-US" dirty="0" smtClean="0"/>
              <a:t>Improve Efficiencies</a:t>
            </a:r>
          </a:p>
          <a:p>
            <a:pPr lvl="2"/>
            <a:r>
              <a:rPr lang="en-US" dirty="0" smtClean="0"/>
              <a:t>Less labor to create purchasing paperwork, negotiate, process receipt, pay invoices, etc.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04800" y="0"/>
            <a:ext cx="8229600" cy="838200"/>
          </a:xfrm>
        </p:spPr>
        <p:txBody>
          <a:bodyPr/>
          <a:lstStyle/>
          <a:p>
            <a:r>
              <a:rPr lang="en-US" sz="2800" i="1" smtClean="0"/>
              <a:t>CISTECH Procure to Pay (P2P)</a:t>
            </a:r>
          </a:p>
        </p:txBody>
      </p:sp>
      <p:sp>
        <p:nvSpPr>
          <p:cNvPr id="4" name="Flowchart: Process 3"/>
          <p:cNvSpPr/>
          <p:nvPr/>
        </p:nvSpPr>
        <p:spPr>
          <a:xfrm>
            <a:off x="1066800" y="1447800"/>
            <a:ext cx="914400" cy="1219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Requisition via </a:t>
            </a:r>
            <a:r>
              <a:rPr lang="en-US" dirty="0" err="1"/>
              <a:t>eReq</a:t>
            </a:r>
            <a:endParaRPr lang="en-US" dirty="0"/>
          </a:p>
        </p:txBody>
      </p:sp>
      <p:sp>
        <p:nvSpPr>
          <p:cNvPr id="5" name="Up Arrow 4"/>
          <p:cNvSpPr/>
          <p:nvPr/>
        </p:nvSpPr>
        <p:spPr>
          <a:xfrm rot="10800000">
            <a:off x="1752600" y="2743200"/>
            <a:ext cx="6096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lowchart: Process 5"/>
          <p:cNvSpPr/>
          <p:nvPr/>
        </p:nvSpPr>
        <p:spPr>
          <a:xfrm>
            <a:off x="1143000" y="3276600"/>
            <a:ext cx="1828800" cy="1447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Confirmation/ Vendor Communication via Supplier Portal</a:t>
            </a:r>
          </a:p>
        </p:txBody>
      </p:sp>
      <p:sp>
        <p:nvSpPr>
          <p:cNvPr id="7" name="Up Arrow 6"/>
          <p:cNvSpPr/>
          <p:nvPr/>
        </p:nvSpPr>
        <p:spPr>
          <a:xfrm rot="5400000">
            <a:off x="2933700" y="3771900"/>
            <a:ext cx="6096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lowchart: Process 7"/>
          <p:cNvSpPr/>
          <p:nvPr/>
        </p:nvSpPr>
        <p:spPr>
          <a:xfrm>
            <a:off x="3581400" y="3276600"/>
            <a:ext cx="1752600" cy="1447800"/>
          </a:xfrm>
          <a:prstGeom prst="flowChartProcess">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Receipt  via Scanned Barcode using RF Inventory </a:t>
            </a:r>
            <a:r>
              <a:rPr lang="en-US" dirty="0" err="1"/>
              <a:t>Txn</a:t>
            </a:r>
            <a:endParaRPr lang="en-US" dirty="0"/>
          </a:p>
        </p:txBody>
      </p:sp>
      <p:sp>
        <p:nvSpPr>
          <p:cNvPr id="10" name="Flowchart: Process 9"/>
          <p:cNvSpPr/>
          <p:nvPr/>
        </p:nvSpPr>
        <p:spPr>
          <a:xfrm>
            <a:off x="5943600" y="3276600"/>
            <a:ext cx="1828800" cy="11430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IFM Invoice On Receipt Capabilities</a:t>
            </a:r>
          </a:p>
        </p:txBody>
      </p:sp>
      <p:sp>
        <p:nvSpPr>
          <p:cNvPr id="11" name="Flowchart: Process 10"/>
          <p:cNvSpPr/>
          <p:nvPr/>
        </p:nvSpPr>
        <p:spPr>
          <a:xfrm>
            <a:off x="5943600" y="5105400"/>
            <a:ext cx="1828800" cy="9144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Payment via EFT</a:t>
            </a:r>
          </a:p>
        </p:txBody>
      </p:sp>
      <p:sp>
        <p:nvSpPr>
          <p:cNvPr id="12" name="Up Arrow 11"/>
          <p:cNvSpPr/>
          <p:nvPr/>
        </p:nvSpPr>
        <p:spPr>
          <a:xfrm rot="10800000">
            <a:off x="6553200" y="4419600"/>
            <a:ext cx="609600" cy="533400"/>
          </a:xfrm>
          <a:prstGeom prst="upArrow">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Flowchart: Process 14"/>
          <p:cNvSpPr/>
          <p:nvPr/>
        </p:nvSpPr>
        <p:spPr>
          <a:xfrm>
            <a:off x="1066800" y="1066800"/>
            <a:ext cx="1905000" cy="228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PURCHASING</a:t>
            </a:r>
          </a:p>
        </p:txBody>
      </p:sp>
      <p:sp>
        <p:nvSpPr>
          <p:cNvPr id="16" name="Flowchart: Process 15"/>
          <p:cNvSpPr/>
          <p:nvPr/>
        </p:nvSpPr>
        <p:spPr>
          <a:xfrm>
            <a:off x="3505200" y="1066800"/>
            <a:ext cx="1828800" cy="228600"/>
          </a:xfrm>
          <a:prstGeom prst="flowChartProcess">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RECEIVING</a:t>
            </a:r>
          </a:p>
        </p:txBody>
      </p:sp>
      <p:sp>
        <p:nvSpPr>
          <p:cNvPr id="17" name="Flowchart: Process 16"/>
          <p:cNvSpPr/>
          <p:nvPr/>
        </p:nvSpPr>
        <p:spPr>
          <a:xfrm>
            <a:off x="5867400" y="1066800"/>
            <a:ext cx="1828800" cy="2286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FINANCE</a:t>
            </a:r>
          </a:p>
        </p:txBody>
      </p:sp>
      <p:sp>
        <p:nvSpPr>
          <p:cNvPr id="18" name="Up Arrow 17"/>
          <p:cNvSpPr/>
          <p:nvPr/>
        </p:nvSpPr>
        <p:spPr>
          <a:xfrm rot="5400000">
            <a:off x="5295900" y="3695700"/>
            <a:ext cx="609600" cy="533400"/>
          </a:xfrm>
          <a:prstGeom prst="up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Flowchart: Process 18"/>
          <p:cNvSpPr/>
          <p:nvPr/>
        </p:nvSpPr>
        <p:spPr>
          <a:xfrm>
            <a:off x="2057400" y="1447800"/>
            <a:ext cx="914400" cy="1219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PO Auto Release</a:t>
            </a:r>
          </a:p>
        </p:txBody>
      </p:sp>
      <p:sp>
        <p:nvSpPr>
          <p:cNvPr id="20" name="Oval 19"/>
          <p:cNvSpPr/>
          <p:nvPr/>
        </p:nvSpPr>
        <p:spPr bwMode="auto">
          <a:xfrm>
            <a:off x="990600" y="1524000"/>
            <a:ext cx="1143000" cy="1143000"/>
          </a:xfrm>
          <a:prstGeom prst="ellipse">
            <a:avLst/>
          </a:prstGeom>
          <a:noFill/>
          <a:ln w="317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7848600" cy="838200"/>
          </a:xfrm>
        </p:spPr>
        <p:txBody>
          <a:bodyPr/>
          <a:lstStyle/>
          <a:p>
            <a:r>
              <a:rPr lang="en-US" smtClean="0"/>
              <a:t>Internal Processing / eReq for XA</a:t>
            </a:r>
          </a:p>
        </p:txBody>
      </p:sp>
      <p:sp>
        <p:nvSpPr>
          <p:cNvPr id="3" name="Content Placeholder 2"/>
          <p:cNvSpPr>
            <a:spLocks noGrp="1"/>
          </p:cNvSpPr>
          <p:nvPr>
            <p:ph idx="1"/>
          </p:nvPr>
        </p:nvSpPr>
        <p:spPr>
          <a:xfrm>
            <a:off x="304800" y="1143000"/>
            <a:ext cx="8534400" cy="2743200"/>
          </a:xfrm>
        </p:spPr>
        <p:txBody>
          <a:bodyPr/>
          <a:lstStyle/>
          <a:p>
            <a:pPr algn="ctr">
              <a:buFontTx/>
              <a:buNone/>
              <a:defRPr/>
            </a:pPr>
            <a:r>
              <a:rPr lang="en-US" sz="2400" b="1" i="1" dirty="0" smtClean="0"/>
              <a:t>CISTECH’s eREQ for XA streamlines the procurement approval process by providing managers with real-time requisition notification and electronic approvals </a:t>
            </a:r>
          </a:p>
          <a:p>
            <a:pPr>
              <a:buFontTx/>
              <a:buNone/>
              <a:defRPr/>
            </a:pPr>
            <a:r>
              <a:rPr lang="en-US" sz="2400" i="1" u="sng" dirty="0" smtClean="0"/>
              <a:t>Benefits</a:t>
            </a:r>
          </a:p>
          <a:p>
            <a:pPr>
              <a:buFontTx/>
              <a:buNone/>
              <a:defRPr/>
            </a:pPr>
            <a:r>
              <a:rPr lang="en-US" sz="2400" dirty="0" smtClean="0"/>
              <a:t>Improves the timeliness, accuracy, and efficiency of communications between requesters, buyers and managers, which results in:</a:t>
            </a:r>
          </a:p>
          <a:p>
            <a:pPr lvl="1">
              <a:defRPr/>
            </a:pPr>
            <a:r>
              <a:rPr lang="en-US" sz="2000" i="1" dirty="0" smtClean="0">
                <a:ea typeface="+mn-ea"/>
                <a:cs typeface="+mn-cs"/>
              </a:rPr>
              <a:t>Shorter cycle time in requisition approval process</a:t>
            </a:r>
            <a:endParaRPr lang="en-US" sz="2000" dirty="0" smtClean="0">
              <a:ea typeface="+mn-ea"/>
              <a:cs typeface="+mn-cs"/>
            </a:endParaRPr>
          </a:p>
          <a:p>
            <a:pPr lvl="1">
              <a:defRPr/>
            </a:pPr>
            <a:r>
              <a:rPr lang="en-US" sz="2000" i="1" dirty="0" smtClean="0">
                <a:ea typeface="+mn-ea"/>
                <a:cs typeface="+mn-cs"/>
              </a:rPr>
              <a:t>Reduced paperwork and administration costs</a:t>
            </a:r>
            <a:endParaRPr lang="en-US" sz="2000" dirty="0" smtClean="0">
              <a:ea typeface="+mn-ea"/>
              <a:cs typeface="+mn-cs"/>
            </a:endParaRPr>
          </a:p>
          <a:p>
            <a:pPr lvl="1">
              <a:defRPr/>
            </a:pPr>
            <a:r>
              <a:rPr lang="en-US" sz="2000" i="1" dirty="0" smtClean="0">
                <a:ea typeface="+mn-ea"/>
                <a:cs typeface="+mn-cs"/>
              </a:rPr>
              <a:t>Improved visibility of Requisition/PO approval status</a:t>
            </a:r>
            <a:endParaRPr lang="en-US" sz="2000" dirty="0" smtClean="0">
              <a:ea typeface="+mn-ea"/>
              <a:cs typeface="+mn-cs"/>
            </a:endParaRPr>
          </a:p>
          <a:p>
            <a:pPr lvl="1">
              <a:defRPr/>
            </a:pPr>
            <a:r>
              <a:rPr lang="en-US" sz="2000" i="1" dirty="0" smtClean="0">
                <a:ea typeface="+mn-ea"/>
                <a:cs typeface="+mn-cs"/>
              </a:rPr>
              <a:t>Decreased expediting costs due to delays in approvals</a:t>
            </a:r>
            <a:endParaRPr lang="en-US" sz="2000" dirty="0" smtClean="0">
              <a:ea typeface="+mn-ea"/>
              <a:cs typeface="+mn-cs"/>
            </a:endParaRPr>
          </a:p>
          <a:p>
            <a:pPr lvl="1">
              <a:defRPr/>
            </a:pPr>
            <a:r>
              <a:rPr lang="en-US" sz="2000" i="1" dirty="0" smtClean="0">
                <a:ea typeface="+mn-ea"/>
                <a:cs typeface="+mn-cs"/>
              </a:rPr>
              <a:t>Improved uptime through visibility of direct material and/or machine part approvals</a:t>
            </a:r>
            <a:endParaRPr lang="en-US" sz="2000" dirty="0" smtClean="0">
              <a:ea typeface="+mn-ea"/>
              <a:cs typeface="+mn-cs"/>
            </a:endParaRPr>
          </a:p>
          <a:p>
            <a:pPr>
              <a:defRPr/>
            </a:pP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eReq for XA</a:t>
            </a:r>
          </a:p>
        </p:txBody>
      </p:sp>
      <p:sp>
        <p:nvSpPr>
          <p:cNvPr id="7171" name="Content Placeholder 2"/>
          <p:cNvSpPr>
            <a:spLocks noGrp="1"/>
          </p:cNvSpPr>
          <p:nvPr>
            <p:ph idx="1"/>
          </p:nvPr>
        </p:nvSpPr>
        <p:spPr>
          <a:xfrm>
            <a:off x="304800" y="1066800"/>
            <a:ext cx="8534400" cy="533400"/>
          </a:xfrm>
        </p:spPr>
        <p:txBody>
          <a:bodyPr/>
          <a:lstStyle/>
          <a:p>
            <a:pPr>
              <a:buFontTx/>
              <a:buNone/>
            </a:pPr>
            <a:r>
              <a:rPr lang="en-US" smtClean="0"/>
              <a:t>PowerLink enabled</a:t>
            </a:r>
          </a:p>
        </p:txBody>
      </p:sp>
      <p:pic>
        <p:nvPicPr>
          <p:cNvPr id="7172" name="Picture 3" descr="cid:image001.jpg@01CA6905.F8534480"/>
          <p:cNvPicPr>
            <a:picLocks noChangeAspect="1" noChangeArrowheads="1"/>
          </p:cNvPicPr>
          <p:nvPr/>
        </p:nvPicPr>
        <p:blipFill>
          <a:blip r:embed="rId2" r:link="rId3" cstate="print"/>
          <a:srcRect b="56004"/>
          <a:stretch>
            <a:fillRect/>
          </a:stretch>
        </p:blipFill>
        <p:spPr bwMode="auto">
          <a:xfrm>
            <a:off x="990600" y="1600200"/>
            <a:ext cx="7239000" cy="2286000"/>
          </a:xfrm>
          <a:prstGeom prst="rect">
            <a:avLst/>
          </a:prstGeom>
          <a:noFill/>
          <a:ln w="9525">
            <a:noFill/>
            <a:miter lim="800000"/>
            <a:headEnd/>
            <a:tailEnd/>
          </a:ln>
        </p:spPr>
      </p:pic>
      <p:sp>
        <p:nvSpPr>
          <p:cNvPr id="5" name="Content Placeholder 2"/>
          <p:cNvSpPr txBox="1">
            <a:spLocks/>
          </p:cNvSpPr>
          <p:nvPr/>
        </p:nvSpPr>
        <p:spPr bwMode="auto">
          <a:xfrm>
            <a:off x="228600" y="4114800"/>
            <a:ext cx="8534400" cy="533400"/>
          </a:xfrm>
          <a:prstGeom prst="rect">
            <a:avLst/>
          </a:prstGeom>
          <a:noFill/>
          <a:ln w="9525">
            <a:noFill/>
            <a:miter lim="800000"/>
            <a:headEnd/>
            <a:tailEnd/>
          </a:ln>
        </p:spPr>
        <p:txBody>
          <a:bodyPr/>
          <a:lstStyle/>
          <a:p>
            <a:pPr marL="342900" indent="-342900" eaLnBrk="0" hangingPunct="0">
              <a:spcBef>
                <a:spcPct val="20000"/>
              </a:spcBef>
              <a:defRPr/>
            </a:pPr>
            <a:r>
              <a:rPr lang="en-US" sz="3200" kern="0" dirty="0">
                <a:effectLst/>
                <a:latin typeface="+mn-lt"/>
              </a:rPr>
              <a:t>e-Mail enabled</a:t>
            </a:r>
          </a:p>
        </p:txBody>
      </p:sp>
      <p:pic>
        <p:nvPicPr>
          <p:cNvPr id="7174" name="Picture 5"/>
          <p:cNvPicPr>
            <a:picLocks noChangeAspect="1" noChangeArrowheads="1"/>
          </p:cNvPicPr>
          <p:nvPr/>
        </p:nvPicPr>
        <p:blipFill>
          <a:blip r:embed="rId4" cstate="print"/>
          <a:srcRect l="1028" t="30678" r="34361" b="21155"/>
          <a:stretch>
            <a:fillRect/>
          </a:stretch>
        </p:blipFill>
        <p:spPr bwMode="auto">
          <a:xfrm>
            <a:off x="3581400" y="4038600"/>
            <a:ext cx="3811588" cy="2047875"/>
          </a:xfrm>
          <a:prstGeom prst="rect">
            <a:avLst/>
          </a:prstGeom>
          <a:noFill/>
          <a:ln w="25400" cmpd="tri">
            <a:solidFill>
              <a:schemeClr val="tx1"/>
            </a:solid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04800" y="0"/>
            <a:ext cx="8229600" cy="838200"/>
          </a:xfrm>
        </p:spPr>
        <p:txBody>
          <a:bodyPr/>
          <a:lstStyle/>
          <a:p>
            <a:r>
              <a:rPr lang="en-US" sz="2800" i="1" smtClean="0"/>
              <a:t>CISTECH Procure to Pay (P2P)</a:t>
            </a:r>
          </a:p>
        </p:txBody>
      </p:sp>
      <p:sp>
        <p:nvSpPr>
          <p:cNvPr id="4" name="Flowchart: Process 3"/>
          <p:cNvSpPr/>
          <p:nvPr/>
        </p:nvSpPr>
        <p:spPr>
          <a:xfrm>
            <a:off x="1066800" y="1447800"/>
            <a:ext cx="914400" cy="1219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Requisition via </a:t>
            </a:r>
            <a:r>
              <a:rPr lang="en-US" dirty="0" err="1"/>
              <a:t>eReq</a:t>
            </a:r>
            <a:endParaRPr lang="en-US" dirty="0"/>
          </a:p>
        </p:txBody>
      </p:sp>
      <p:sp>
        <p:nvSpPr>
          <p:cNvPr id="5" name="Up Arrow 4"/>
          <p:cNvSpPr/>
          <p:nvPr/>
        </p:nvSpPr>
        <p:spPr>
          <a:xfrm rot="10800000">
            <a:off x="1752600" y="2743200"/>
            <a:ext cx="6096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lowchart: Process 5"/>
          <p:cNvSpPr/>
          <p:nvPr/>
        </p:nvSpPr>
        <p:spPr>
          <a:xfrm>
            <a:off x="1143000" y="3276600"/>
            <a:ext cx="1828800" cy="1447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Confirmation/ Vendor Communication via Supplier Portal</a:t>
            </a:r>
          </a:p>
        </p:txBody>
      </p:sp>
      <p:sp>
        <p:nvSpPr>
          <p:cNvPr id="7" name="Up Arrow 6"/>
          <p:cNvSpPr/>
          <p:nvPr/>
        </p:nvSpPr>
        <p:spPr>
          <a:xfrm rot="5400000">
            <a:off x="2933700" y="3771900"/>
            <a:ext cx="6096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lowchart: Process 7"/>
          <p:cNvSpPr/>
          <p:nvPr/>
        </p:nvSpPr>
        <p:spPr>
          <a:xfrm>
            <a:off x="3581400" y="3276600"/>
            <a:ext cx="1752600" cy="1447800"/>
          </a:xfrm>
          <a:prstGeom prst="flowChartProcess">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Receipt  via Scanned Barcode using RF Inventory </a:t>
            </a:r>
            <a:r>
              <a:rPr lang="en-US" dirty="0" err="1"/>
              <a:t>Txn</a:t>
            </a:r>
            <a:endParaRPr lang="en-US" dirty="0"/>
          </a:p>
        </p:txBody>
      </p:sp>
      <p:sp>
        <p:nvSpPr>
          <p:cNvPr id="10" name="Flowchart: Process 9"/>
          <p:cNvSpPr/>
          <p:nvPr/>
        </p:nvSpPr>
        <p:spPr>
          <a:xfrm>
            <a:off x="5943600" y="3276600"/>
            <a:ext cx="1828800" cy="11430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IFM Invoice On Receipt Capabilities</a:t>
            </a:r>
          </a:p>
        </p:txBody>
      </p:sp>
      <p:sp>
        <p:nvSpPr>
          <p:cNvPr id="11" name="Flowchart: Process 10"/>
          <p:cNvSpPr/>
          <p:nvPr/>
        </p:nvSpPr>
        <p:spPr>
          <a:xfrm>
            <a:off x="5943600" y="5105400"/>
            <a:ext cx="1828800" cy="9144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Payment via EFT</a:t>
            </a:r>
          </a:p>
        </p:txBody>
      </p:sp>
      <p:sp>
        <p:nvSpPr>
          <p:cNvPr id="12" name="Up Arrow 11"/>
          <p:cNvSpPr/>
          <p:nvPr/>
        </p:nvSpPr>
        <p:spPr>
          <a:xfrm rot="10800000">
            <a:off x="6553200" y="4419600"/>
            <a:ext cx="609600" cy="533400"/>
          </a:xfrm>
          <a:prstGeom prst="upArrow">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Flowchart: Process 14"/>
          <p:cNvSpPr/>
          <p:nvPr/>
        </p:nvSpPr>
        <p:spPr>
          <a:xfrm>
            <a:off x="1066800" y="1066800"/>
            <a:ext cx="1905000" cy="228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PURCHASING</a:t>
            </a:r>
          </a:p>
        </p:txBody>
      </p:sp>
      <p:sp>
        <p:nvSpPr>
          <p:cNvPr id="16" name="Flowchart: Process 15"/>
          <p:cNvSpPr/>
          <p:nvPr/>
        </p:nvSpPr>
        <p:spPr>
          <a:xfrm>
            <a:off x="3505200" y="1066800"/>
            <a:ext cx="1828800" cy="228600"/>
          </a:xfrm>
          <a:prstGeom prst="flowChartProcess">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RECEIVING</a:t>
            </a:r>
          </a:p>
        </p:txBody>
      </p:sp>
      <p:sp>
        <p:nvSpPr>
          <p:cNvPr id="17" name="Flowchart: Process 16"/>
          <p:cNvSpPr/>
          <p:nvPr/>
        </p:nvSpPr>
        <p:spPr>
          <a:xfrm>
            <a:off x="5867400" y="1066800"/>
            <a:ext cx="1828800" cy="2286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FINANCE</a:t>
            </a:r>
          </a:p>
        </p:txBody>
      </p:sp>
      <p:sp>
        <p:nvSpPr>
          <p:cNvPr id="18" name="Up Arrow 17"/>
          <p:cNvSpPr/>
          <p:nvPr/>
        </p:nvSpPr>
        <p:spPr>
          <a:xfrm rot="5400000">
            <a:off x="5295900" y="3695700"/>
            <a:ext cx="609600" cy="533400"/>
          </a:xfrm>
          <a:prstGeom prst="up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Flowchart: Process 18"/>
          <p:cNvSpPr/>
          <p:nvPr/>
        </p:nvSpPr>
        <p:spPr>
          <a:xfrm>
            <a:off x="2057400" y="1447800"/>
            <a:ext cx="914400" cy="1219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PO Auto Release</a:t>
            </a:r>
          </a:p>
        </p:txBody>
      </p:sp>
      <p:sp>
        <p:nvSpPr>
          <p:cNvPr id="20" name="Oval 19"/>
          <p:cNvSpPr/>
          <p:nvPr/>
        </p:nvSpPr>
        <p:spPr bwMode="auto">
          <a:xfrm>
            <a:off x="1066800" y="3505200"/>
            <a:ext cx="1905000" cy="1066800"/>
          </a:xfrm>
          <a:prstGeom prst="ellipse">
            <a:avLst/>
          </a:prstGeom>
          <a:noFill/>
          <a:ln w="317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8600" y="0"/>
            <a:ext cx="8915400" cy="838200"/>
          </a:xfrm>
        </p:spPr>
        <p:txBody>
          <a:bodyPr/>
          <a:lstStyle/>
          <a:p>
            <a:r>
              <a:rPr lang="en-US" sz="2800" smtClean="0"/>
              <a:t>Vendor Communications / Supplier Portal for XA</a:t>
            </a:r>
          </a:p>
        </p:txBody>
      </p:sp>
      <p:sp>
        <p:nvSpPr>
          <p:cNvPr id="3" name="Content Placeholder 2"/>
          <p:cNvSpPr>
            <a:spLocks noGrp="1"/>
          </p:cNvSpPr>
          <p:nvPr>
            <p:ph idx="1"/>
          </p:nvPr>
        </p:nvSpPr>
        <p:spPr>
          <a:xfrm>
            <a:off x="228600" y="990600"/>
            <a:ext cx="8686800" cy="2743200"/>
          </a:xfrm>
        </p:spPr>
        <p:txBody>
          <a:bodyPr/>
          <a:lstStyle/>
          <a:p>
            <a:pPr algn="ctr">
              <a:buFontTx/>
              <a:buNone/>
              <a:defRPr/>
            </a:pPr>
            <a:r>
              <a:rPr lang="en-US" sz="2400" b="1" dirty="0" smtClean="0"/>
              <a:t>CISTECH’s Supplier Portal extends XA procurement capabilities with a web portal for vendors</a:t>
            </a:r>
          </a:p>
          <a:p>
            <a:pPr>
              <a:buFontTx/>
              <a:buNone/>
              <a:defRPr/>
            </a:pPr>
            <a:r>
              <a:rPr lang="en-US" sz="2400" i="1" u="sng" dirty="0" smtClean="0"/>
              <a:t>Benefits</a:t>
            </a:r>
          </a:p>
          <a:p>
            <a:pPr>
              <a:defRPr/>
            </a:pPr>
            <a:r>
              <a:rPr lang="en-US" sz="2400" dirty="0" smtClean="0"/>
              <a:t>Improves the timeliness, accuracy, and efficiency of communications between buyers and suppliers, resulting in:</a:t>
            </a:r>
          </a:p>
          <a:p>
            <a:pPr lvl="1">
              <a:defRPr/>
            </a:pPr>
            <a:r>
              <a:rPr lang="en-US" sz="2000" i="1" dirty="0" smtClean="0">
                <a:ea typeface="+mn-ea"/>
                <a:cs typeface="+mn-cs"/>
              </a:rPr>
              <a:t>increased inventory turns by reducing the ‘slack’ in your supply chain</a:t>
            </a:r>
            <a:endParaRPr lang="en-US" sz="2000" dirty="0" smtClean="0">
              <a:ea typeface="+mn-ea"/>
              <a:cs typeface="+mn-cs"/>
            </a:endParaRPr>
          </a:p>
          <a:p>
            <a:pPr lvl="1">
              <a:defRPr/>
            </a:pPr>
            <a:r>
              <a:rPr lang="en-US" sz="2000" i="1" dirty="0" smtClean="0">
                <a:ea typeface="+mn-ea"/>
                <a:cs typeface="+mn-cs"/>
              </a:rPr>
              <a:t>improved on time deliveries and fewer shortages on the  production line</a:t>
            </a:r>
            <a:endParaRPr lang="en-US" sz="2000" dirty="0" smtClean="0">
              <a:ea typeface="+mn-ea"/>
              <a:cs typeface="+mn-cs"/>
            </a:endParaRPr>
          </a:p>
          <a:p>
            <a:pPr lvl="1">
              <a:defRPr/>
            </a:pPr>
            <a:r>
              <a:rPr lang="en-US" sz="2000" i="1" dirty="0" smtClean="0">
                <a:ea typeface="+mn-ea"/>
                <a:cs typeface="+mn-cs"/>
              </a:rPr>
              <a:t>reduction in expediting costs </a:t>
            </a:r>
            <a:endParaRPr lang="en-US" sz="2000" dirty="0" smtClean="0">
              <a:ea typeface="+mn-ea"/>
              <a:cs typeface="+mn-cs"/>
            </a:endParaRPr>
          </a:p>
          <a:p>
            <a:pPr lvl="1">
              <a:defRPr/>
            </a:pPr>
            <a:r>
              <a:rPr lang="en-US" sz="2000" i="1" dirty="0" smtClean="0">
                <a:ea typeface="+mn-ea"/>
                <a:cs typeface="+mn-cs"/>
              </a:rPr>
              <a:t>improved quality compliance</a:t>
            </a:r>
            <a:endParaRPr lang="en-US" sz="2000" dirty="0" smtClean="0">
              <a:ea typeface="+mn-ea"/>
              <a:cs typeface="+mn-cs"/>
            </a:endParaRPr>
          </a:p>
          <a:p>
            <a:pPr lvl="1">
              <a:defRPr/>
            </a:pPr>
            <a:r>
              <a:rPr lang="en-US" sz="2000" i="1" dirty="0" smtClean="0">
                <a:ea typeface="+mn-ea"/>
                <a:cs typeface="+mn-cs"/>
              </a:rPr>
              <a:t>improved productivity of  purchasing and receiving staff</a:t>
            </a:r>
            <a:endParaRPr lang="en-US" sz="2000" dirty="0" smtClean="0">
              <a:ea typeface="+mn-ea"/>
              <a:cs typeface="+mn-cs"/>
            </a:endParaRPr>
          </a:p>
          <a:p>
            <a:pPr lvl="1">
              <a:defRPr/>
            </a:pPr>
            <a:r>
              <a:rPr lang="en-US" sz="2000" i="1" dirty="0" smtClean="0">
                <a:ea typeface="+mn-ea"/>
                <a:cs typeface="+mn-cs"/>
              </a:rPr>
              <a:t>improved quality of information available to suppliers creates opportunities to reduce cost of purchased items</a:t>
            </a:r>
            <a:endParaRPr lang="en-US" sz="2000" dirty="0" smtClean="0">
              <a:ea typeface="+mn-ea"/>
              <a:cs typeface="+mn-cs"/>
            </a:endParaRPr>
          </a:p>
          <a:p>
            <a:pPr>
              <a:defRPr/>
            </a:pPr>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p:cNvPicPr>
            <a:picLocks noChangeAspect="1" noChangeArrowheads="1"/>
          </p:cNvPicPr>
          <p:nvPr/>
        </p:nvPicPr>
        <p:blipFill>
          <a:blip r:embed="rId2" cstate="print"/>
          <a:srcRect/>
          <a:stretch>
            <a:fillRect/>
          </a:stretch>
        </p:blipFill>
        <p:spPr bwMode="auto">
          <a:xfrm>
            <a:off x="214313" y="1114425"/>
            <a:ext cx="8715375" cy="4629150"/>
          </a:xfrm>
          <a:prstGeom prst="rect">
            <a:avLst/>
          </a:prstGeom>
          <a:noFill/>
          <a:ln w="9525">
            <a:noFill/>
            <a:miter lim="800000"/>
            <a:headEnd/>
            <a:tailEnd/>
          </a:ln>
        </p:spPr>
      </p:pic>
      <p:sp>
        <p:nvSpPr>
          <p:cNvPr id="9219" name="Rectangle 2"/>
          <p:cNvSpPr>
            <a:spLocks noGrp="1" noChangeArrowheads="1"/>
          </p:cNvSpPr>
          <p:nvPr>
            <p:ph type="title"/>
          </p:nvPr>
        </p:nvSpPr>
        <p:spPr/>
        <p:txBody>
          <a:bodyPr/>
          <a:lstStyle/>
          <a:p>
            <a:r>
              <a:rPr lang="en-US" smtClean="0"/>
              <a:t>Supplier Portal for XA</a:t>
            </a:r>
          </a:p>
        </p:txBody>
      </p:sp>
      <p:sp>
        <p:nvSpPr>
          <p:cNvPr id="10" name="Slide Number Placeholder 9"/>
          <p:cNvSpPr>
            <a:spLocks noGrp="1"/>
          </p:cNvSpPr>
          <p:nvPr>
            <p:ph type="sldNum" sz="quarter" idx="4294967295"/>
          </p:nvPr>
        </p:nvSpPr>
        <p:spPr>
          <a:xfrm>
            <a:off x="6821488" y="6408738"/>
            <a:ext cx="636587" cy="365125"/>
          </a:xfrm>
          <a:prstGeom prst="rect">
            <a:avLst/>
          </a:prstGeom>
        </p:spPr>
        <p:txBody>
          <a:bodyPr/>
          <a:lstStyle/>
          <a:p>
            <a:pPr>
              <a:defRPr/>
            </a:pPr>
            <a:fld id="{D72D9791-829F-4CB2-B35C-3B8199712257}" type="slidenum">
              <a:rPr lang="en-US"/>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04800" y="0"/>
            <a:ext cx="8229600" cy="838200"/>
          </a:xfrm>
        </p:spPr>
        <p:txBody>
          <a:bodyPr/>
          <a:lstStyle/>
          <a:p>
            <a:r>
              <a:rPr lang="en-US" sz="2800" i="1" smtClean="0"/>
              <a:t>CISTECH Procure to Pay (P2P)</a:t>
            </a:r>
          </a:p>
        </p:txBody>
      </p:sp>
      <p:sp>
        <p:nvSpPr>
          <p:cNvPr id="4" name="Flowchart: Process 3"/>
          <p:cNvSpPr/>
          <p:nvPr/>
        </p:nvSpPr>
        <p:spPr>
          <a:xfrm>
            <a:off x="1066800" y="1447800"/>
            <a:ext cx="914400" cy="1219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Requisition via </a:t>
            </a:r>
            <a:r>
              <a:rPr lang="en-US" dirty="0" err="1"/>
              <a:t>eReq</a:t>
            </a:r>
            <a:endParaRPr lang="en-US" dirty="0"/>
          </a:p>
        </p:txBody>
      </p:sp>
      <p:sp>
        <p:nvSpPr>
          <p:cNvPr id="5" name="Up Arrow 4"/>
          <p:cNvSpPr/>
          <p:nvPr/>
        </p:nvSpPr>
        <p:spPr>
          <a:xfrm rot="10800000">
            <a:off x="1752600" y="2743200"/>
            <a:ext cx="6096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lowchart: Process 5"/>
          <p:cNvSpPr/>
          <p:nvPr/>
        </p:nvSpPr>
        <p:spPr>
          <a:xfrm>
            <a:off x="1143000" y="3276600"/>
            <a:ext cx="1828800" cy="1447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Confirmation/ Vendor Communication via Supplier Portal</a:t>
            </a:r>
          </a:p>
        </p:txBody>
      </p:sp>
      <p:sp>
        <p:nvSpPr>
          <p:cNvPr id="7" name="Up Arrow 6"/>
          <p:cNvSpPr/>
          <p:nvPr/>
        </p:nvSpPr>
        <p:spPr>
          <a:xfrm rot="5400000">
            <a:off x="2933700" y="3771900"/>
            <a:ext cx="6096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lowchart: Process 7"/>
          <p:cNvSpPr/>
          <p:nvPr/>
        </p:nvSpPr>
        <p:spPr>
          <a:xfrm>
            <a:off x="3581400" y="3276600"/>
            <a:ext cx="1752600" cy="1447800"/>
          </a:xfrm>
          <a:prstGeom prst="flowChartProcess">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Receipt  via Scanned Barcode using RF Inventory </a:t>
            </a:r>
            <a:r>
              <a:rPr lang="en-US" dirty="0" err="1"/>
              <a:t>Txn</a:t>
            </a:r>
            <a:endParaRPr lang="en-US" dirty="0"/>
          </a:p>
        </p:txBody>
      </p:sp>
      <p:sp>
        <p:nvSpPr>
          <p:cNvPr id="10" name="Flowchart: Process 9"/>
          <p:cNvSpPr/>
          <p:nvPr/>
        </p:nvSpPr>
        <p:spPr>
          <a:xfrm>
            <a:off x="5943600" y="3276600"/>
            <a:ext cx="1828800" cy="11430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IFM Invoice On Receipt Capabilities</a:t>
            </a:r>
          </a:p>
        </p:txBody>
      </p:sp>
      <p:sp>
        <p:nvSpPr>
          <p:cNvPr id="11" name="Flowchart: Process 10"/>
          <p:cNvSpPr/>
          <p:nvPr/>
        </p:nvSpPr>
        <p:spPr>
          <a:xfrm>
            <a:off x="5943600" y="5105400"/>
            <a:ext cx="1828800" cy="9144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Payment via EFT</a:t>
            </a:r>
          </a:p>
        </p:txBody>
      </p:sp>
      <p:sp>
        <p:nvSpPr>
          <p:cNvPr id="12" name="Up Arrow 11"/>
          <p:cNvSpPr/>
          <p:nvPr/>
        </p:nvSpPr>
        <p:spPr>
          <a:xfrm rot="10800000">
            <a:off x="6553200" y="4419600"/>
            <a:ext cx="609600" cy="533400"/>
          </a:xfrm>
          <a:prstGeom prst="upArrow">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Flowchart: Process 14"/>
          <p:cNvSpPr/>
          <p:nvPr/>
        </p:nvSpPr>
        <p:spPr>
          <a:xfrm>
            <a:off x="1066800" y="1066800"/>
            <a:ext cx="1905000" cy="228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PURCHASING</a:t>
            </a:r>
          </a:p>
        </p:txBody>
      </p:sp>
      <p:sp>
        <p:nvSpPr>
          <p:cNvPr id="16" name="Flowchart: Process 15"/>
          <p:cNvSpPr/>
          <p:nvPr/>
        </p:nvSpPr>
        <p:spPr>
          <a:xfrm>
            <a:off x="3505200" y="1066800"/>
            <a:ext cx="1828800" cy="228600"/>
          </a:xfrm>
          <a:prstGeom prst="flowChartProcess">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RECEIVING</a:t>
            </a:r>
          </a:p>
        </p:txBody>
      </p:sp>
      <p:sp>
        <p:nvSpPr>
          <p:cNvPr id="17" name="Flowchart: Process 16"/>
          <p:cNvSpPr/>
          <p:nvPr/>
        </p:nvSpPr>
        <p:spPr>
          <a:xfrm>
            <a:off x="5867400" y="1066800"/>
            <a:ext cx="1828800" cy="228600"/>
          </a:xfrm>
          <a:prstGeom prst="flowChartProcess">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FINANCE</a:t>
            </a:r>
          </a:p>
        </p:txBody>
      </p:sp>
      <p:sp>
        <p:nvSpPr>
          <p:cNvPr id="18" name="Up Arrow 17"/>
          <p:cNvSpPr/>
          <p:nvPr/>
        </p:nvSpPr>
        <p:spPr>
          <a:xfrm rot="5400000">
            <a:off x="5295900" y="3695700"/>
            <a:ext cx="609600" cy="533400"/>
          </a:xfrm>
          <a:prstGeom prst="up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Flowchart: Process 18"/>
          <p:cNvSpPr/>
          <p:nvPr/>
        </p:nvSpPr>
        <p:spPr>
          <a:xfrm>
            <a:off x="2057400" y="1447800"/>
            <a:ext cx="914400" cy="1219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PO Auto Release</a:t>
            </a:r>
          </a:p>
        </p:txBody>
      </p:sp>
      <p:sp>
        <p:nvSpPr>
          <p:cNvPr id="20" name="Oval 19"/>
          <p:cNvSpPr/>
          <p:nvPr/>
        </p:nvSpPr>
        <p:spPr bwMode="auto">
          <a:xfrm>
            <a:off x="3505200" y="3505200"/>
            <a:ext cx="1905000" cy="1066800"/>
          </a:xfrm>
          <a:prstGeom prst="ellipse">
            <a:avLst/>
          </a:prstGeom>
          <a:noFill/>
          <a:ln w="317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15008</TotalTime>
  <Words>672</Words>
  <Application>Microsoft Office PowerPoint</Application>
  <PresentationFormat>On-screen Show (4:3)</PresentationFormat>
  <Paragraphs>145</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  CISTECH, Inc   The XA Experts  March 2, 2010</vt:lpstr>
      <vt:lpstr>Why focus on P2P?</vt:lpstr>
      <vt:lpstr>CISTECH Procure to Pay (P2P)</vt:lpstr>
      <vt:lpstr>Internal Processing / eReq for XA</vt:lpstr>
      <vt:lpstr>eReq for XA</vt:lpstr>
      <vt:lpstr>CISTECH Procure to Pay (P2P)</vt:lpstr>
      <vt:lpstr>Vendor Communications / Supplier Portal for XA</vt:lpstr>
      <vt:lpstr>Supplier Portal for XA</vt:lpstr>
      <vt:lpstr>CISTECH Procure to Pay (P2P)</vt:lpstr>
      <vt:lpstr>Receipt of Goods – CISTECH RF Transactions</vt:lpstr>
      <vt:lpstr>CISTECH Procure to Pay (P2P)</vt:lpstr>
      <vt:lpstr>Approve Payment / IFM Invoice on Receipt</vt:lpstr>
      <vt:lpstr>Payment Vouchers / Invoice on Receipt</vt:lpstr>
      <vt:lpstr>CISTECH Procure to Pay (P2P)</vt:lpstr>
      <vt:lpstr>Electronic Funds Transfer (EFT/ACH)</vt:lpstr>
      <vt:lpstr>Electronic Funds Transfer (EFT/ACH)</vt:lpstr>
      <vt:lpstr>Demonstration</vt:lpstr>
      <vt:lpstr>CISTECH Procure to Pay (P2P)</vt:lpstr>
      <vt:lpstr>Slide 19</vt:lpstr>
    </vt:vector>
  </TitlesOfParts>
  <Company>CISTECH,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2628DXU78-BAYB3 CISTECH</dc:creator>
  <cp:lastModifiedBy>Brock Miller</cp:lastModifiedBy>
  <cp:revision>100</cp:revision>
  <dcterms:created xsi:type="dcterms:W3CDTF">2003-06-08T20:53:24Z</dcterms:created>
  <dcterms:modified xsi:type="dcterms:W3CDTF">2010-03-02T18:17:20Z</dcterms:modified>
</cp:coreProperties>
</file>