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notesMasterIdLst>
    <p:notesMasterId r:id="rId42"/>
  </p:notesMasterIdLst>
  <p:sldIdLst>
    <p:sldId id="393" r:id="rId3"/>
    <p:sldId id="498" r:id="rId4"/>
    <p:sldId id="451" r:id="rId5"/>
    <p:sldId id="452" r:id="rId6"/>
    <p:sldId id="459" r:id="rId7"/>
    <p:sldId id="495" r:id="rId8"/>
    <p:sldId id="496" r:id="rId9"/>
    <p:sldId id="534" r:id="rId10"/>
    <p:sldId id="535" r:id="rId11"/>
    <p:sldId id="500" r:id="rId12"/>
    <p:sldId id="520" r:id="rId13"/>
    <p:sldId id="533" r:id="rId14"/>
    <p:sldId id="493" r:id="rId15"/>
    <p:sldId id="490" r:id="rId16"/>
    <p:sldId id="486" r:id="rId17"/>
    <p:sldId id="512" r:id="rId18"/>
    <p:sldId id="517" r:id="rId19"/>
    <p:sldId id="450" r:id="rId20"/>
    <p:sldId id="519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13" r:id="rId33"/>
    <p:sldId id="514" r:id="rId34"/>
    <p:sldId id="515" r:id="rId35"/>
    <p:sldId id="516" r:id="rId36"/>
    <p:sldId id="444" r:id="rId37"/>
    <p:sldId id="445" r:id="rId38"/>
    <p:sldId id="509" r:id="rId39"/>
    <p:sldId id="510" r:id="rId40"/>
    <p:sldId id="4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66"/>
    <a:srgbClr val="FFB685"/>
    <a:srgbClr val="FFFFFF"/>
    <a:srgbClr val="392613"/>
    <a:srgbClr val="624120"/>
    <a:srgbClr val="000000"/>
    <a:srgbClr val="00FF00"/>
    <a:srgbClr val="FF9D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94614" autoAdjust="0"/>
  </p:normalViewPr>
  <p:slideViewPr>
    <p:cSldViewPr snapToGrid="0">
      <p:cViewPr>
        <p:scale>
          <a:sx n="70" d="100"/>
          <a:sy n="70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D2A5B-BA33-43FE-B68F-35F2E2835C5A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F2124-F70B-404D-A094-C518155C3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ahoma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EDD6-EDC0-4D5A-B28D-CBF99E8C72C1}" type="slidenum">
              <a:rPr lang="en-US" smtClean="0">
                <a:latin typeface="Tahoma" charset="0"/>
              </a:rPr>
              <a:pPr/>
              <a:t>36</a:t>
            </a:fld>
            <a:endParaRPr lang="en-US" smtClean="0">
              <a:latin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1687513" y="5424620"/>
            <a:ext cx="7456487" cy="6714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A16B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35443" y="5707310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B6BE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0" y="5572896"/>
            <a:ext cx="9144000" cy="12921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92E5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3765" y="5566093"/>
            <a:ext cx="9147765" cy="562858"/>
          </a:xfrm>
          <a:prstGeom prst="line">
            <a:avLst/>
          </a:prstGeom>
          <a:noFill/>
          <a:ln w="12065" cap="flat" cmpd="sng" algn="ctr">
            <a:solidFill>
              <a:srgbClr val="A16B35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3913" y="974679"/>
            <a:ext cx="7772400" cy="253279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3913" y="2628968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092E5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11" name="Picture 10" descr="LogoWordOnl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1688" y="4443266"/>
            <a:ext cx="1054601" cy="345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593" y="4321115"/>
            <a:ext cx="1457965" cy="457159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215" y="4103426"/>
            <a:ext cx="10354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1951631" y="4872251"/>
            <a:ext cx="14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Eric Wagner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32580" y="4847230"/>
            <a:ext cx="14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Mike Taylor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270313" y="4860878"/>
            <a:ext cx="14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Phil Joseph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007"/>
            <a:ext cx="8229600" cy="469628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9884" y="6326057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096000"/>
            <a:ext cx="103542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60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60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1209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1209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66379" y="1347287"/>
            <a:ext cx="8229600" cy="45247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91" y="6395244"/>
            <a:ext cx="1783608" cy="365125"/>
          </a:xfrm>
          <a:prstGeom prst="rect">
            <a:avLst/>
          </a:prstGeom>
        </p:spPr>
        <p:txBody>
          <a:bodyPr anchor="b" anchorCtr="1"/>
          <a:lstStyle>
            <a:lvl1pPr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1627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2009 Catavolt,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16B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B6BE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92E5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solidFill>
              <a:srgbClr val="A16B35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1843306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5F5F5F"/>
                </a:solidFill>
              </a:defRPr>
            </a:lvl1pPr>
            <a:extLst/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Catavolt</a:t>
            </a:r>
            <a:r>
              <a:rPr lang="en-US" dirty="0" smtClean="0"/>
              <a:t>, Inc. All rights reserved.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8545" y="6407944"/>
            <a:ext cx="63723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A16B35"/>
                </a:solidFill>
              </a:defRPr>
            </a:lvl1pPr>
            <a:extLst/>
          </a:lstStyle>
          <a:p>
            <a:fld id="{EC7F5186-11EA-4A15-90BB-02E9F77F1D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Icon only - flat whi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03559" y="6373242"/>
            <a:ext cx="352139" cy="33746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8228" y="6408056"/>
            <a:ext cx="1040018" cy="2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92E5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092E50"/>
        </a:buClr>
        <a:buSzPct val="68000"/>
        <a:buFont typeface="Wingdings 3"/>
        <a:buChar char=""/>
        <a:defRPr kumimoji="0" sz="2700" kern="1200">
          <a:solidFill>
            <a:srgbClr val="092E5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092E50"/>
        </a:buClr>
        <a:buFont typeface="Verdana"/>
        <a:buChar char="◦"/>
        <a:defRPr kumimoji="0" sz="2300" kern="1200">
          <a:solidFill>
            <a:srgbClr val="092E5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A16B35"/>
        </a:buClr>
        <a:buSzPct val="100000"/>
        <a:buFont typeface="Wingdings 2"/>
        <a:buChar char=""/>
        <a:defRPr kumimoji="0" sz="2100" kern="1200">
          <a:solidFill>
            <a:srgbClr val="092E5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A16B35"/>
        </a:buClr>
        <a:buFont typeface="Wingdings 2"/>
        <a:buChar char=""/>
        <a:defRPr kumimoji="0" sz="1900" kern="1200">
          <a:solidFill>
            <a:srgbClr val="092E5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A16B35"/>
        </a:buClr>
        <a:buFont typeface="Wingdings 2"/>
        <a:buChar char=""/>
        <a:defRPr kumimoji="0" sz="1800" kern="1200">
          <a:solidFill>
            <a:srgbClr val="092E5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taylor@cistech.net" TargetMode="External"/><Relationship Id="rId2" Type="http://schemas.openxmlformats.org/officeDocument/2006/relationships/hyperlink" Target="mailto:fgeric@agility-inc.com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none" anchor="ctr" anchorCtr="0">
            <a:noAutofit/>
          </a:bodyPr>
          <a:lstStyle/>
          <a:p>
            <a:pPr algn="ctr"/>
            <a:r>
              <a:rPr lang="en-US" dirty="0" smtClean="0"/>
              <a:t>CISTECH </a:t>
            </a:r>
            <a:br>
              <a:rPr lang="en-US" dirty="0" smtClean="0"/>
            </a:br>
            <a:r>
              <a:rPr lang="en-US" dirty="0" smtClean="0"/>
              <a:t>Supplier Portal</a:t>
            </a:r>
            <a:br>
              <a:rPr lang="en-US" dirty="0" smtClean="0"/>
            </a:br>
            <a:r>
              <a:rPr lang="en-US" sz="2800" dirty="0" smtClean="0"/>
              <a:t>for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eKanban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851935" y="6357144"/>
            <a:ext cx="3165065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8" y="175204"/>
            <a:ext cx="5029200" cy="827049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we saw…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16257" y="997109"/>
            <a:ext cx="8229600" cy="46962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Proactive notification via eKanban e-mail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Confirmation of receipt and delivery,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or…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change of date or quantity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rgbClr val="092E50"/>
                </a:solidFill>
              </a:rPr>
              <a:t>Shipment notices provide visibility of scheduled receipts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rgbClr val="092E50"/>
                </a:solidFill>
              </a:rPr>
              <a:t>Expedited receiving with shipment notices and bar coded Kanban labels</a:t>
            </a:r>
          </a:p>
          <a:p>
            <a:pPr marL="365760" indent="-256032">
              <a:spcBef>
                <a:spcPts val="400"/>
              </a:spcBef>
              <a:buClr>
                <a:srgbClr val="092E5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srgbClr val="092E50"/>
                </a:solidFill>
              </a:rPr>
              <a:t>Forecast: Annual view of open and planned orders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endParaRPr kumimoji="0" lang="en-US" sz="2700" b="0" i="1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1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463" y="611932"/>
            <a:ext cx="7791364" cy="1121333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What we didn’t see</a:t>
            </a:r>
            <a:r>
              <a:rPr lang="en-US" sz="4000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Supplier Portal for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u="sng" dirty="0" smtClean="0"/>
              <a:t>non-eKanban</a:t>
            </a:r>
            <a:r>
              <a:rPr lang="en-US" dirty="0" smtClean="0"/>
              <a:t> procurement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79779" y="1875111"/>
            <a:ext cx="8229600" cy="4730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Requisition workflow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Notification of PO through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e-mail or portal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Extended ‘negotiation’ of date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quantity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rgbClr val="092E50"/>
                </a:solidFill>
              </a:rPr>
              <a:t>2-way attachments and notes log</a:t>
            </a:r>
            <a:endParaRPr kumimoji="0" lang="en-US" sz="2700" b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rgbClr val="092E50"/>
                </a:solidFill>
              </a:rPr>
              <a:t>Expedited receiving with shipment notices or bar coded item labels</a:t>
            </a:r>
          </a:p>
          <a:p>
            <a:pPr marL="365760" indent="-256032">
              <a:spcBef>
                <a:spcPts val="400"/>
              </a:spcBef>
              <a:buClr>
                <a:srgbClr val="092E50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srgbClr val="092E50"/>
                </a:solidFill>
              </a:rPr>
              <a:t>Automatically create backordered items with updated shipment dates</a:t>
            </a:r>
            <a:endParaRPr kumimoji="0" lang="en-US" sz="2700" b="0" i="1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191" y="477672"/>
            <a:ext cx="8229600" cy="56638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br>
              <a:rPr lang="en-US" sz="6000" dirty="0" smtClean="0"/>
            </a:br>
            <a:endParaRPr lang="en-US" sz="1800" dirty="0" smtClean="0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705100" y="3714749"/>
            <a:ext cx="3276600" cy="10965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visibility gives you the confidence to reduce muda in your supply chain</a:t>
            </a:r>
          </a:p>
          <a:p>
            <a:pPr lvl="1"/>
            <a:r>
              <a:rPr lang="en-US" dirty="0" smtClean="0"/>
              <a:t>Lower inventories</a:t>
            </a:r>
          </a:p>
          <a:p>
            <a:pPr lvl="1"/>
            <a:r>
              <a:rPr lang="en-US" dirty="0" smtClean="0"/>
              <a:t>Improved efficiency of staff</a:t>
            </a:r>
          </a:p>
          <a:p>
            <a:r>
              <a:rPr lang="en-US" dirty="0" smtClean="0"/>
              <a:t>Improved visibility helps reduce schedule changes and downtime caused by stock outs</a:t>
            </a:r>
          </a:p>
          <a:p>
            <a:r>
              <a:rPr lang="en-US" dirty="0" smtClean="0"/>
              <a:t>Better communications reduces expediting costs</a:t>
            </a:r>
          </a:p>
          <a:p>
            <a:r>
              <a:rPr lang="en-US" dirty="0" smtClean="0"/>
              <a:t>Better communications ensures products meet quality and design specs, reducing cost of quality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398605" y="1924344"/>
            <a:ext cx="2261513" cy="1433010"/>
          </a:xfrm>
          <a:prstGeom prst="rect">
            <a:avLst/>
          </a:prstGeom>
          <a:solidFill>
            <a:schemeClr val="accent1"/>
          </a:solidFill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Catavolt Server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Deployment:</a:t>
            </a:r>
            <a:endParaRPr lang="en-US" sz="4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2072" y="2637199"/>
            <a:ext cx="5847765" cy="15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91869" y="2320120"/>
            <a:ext cx="2127307" cy="9144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Data Source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One XA User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Many Portal users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06473" y="1728628"/>
            <a:ext cx="1460310" cy="21473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iSeries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XA R7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Enterprise Integrator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System Link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rot="16200000" flipH="1">
            <a:off x="6839314" y="3028173"/>
            <a:ext cx="838361" cy="5740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219741" y="2637692"/>
            <a:ext cx="622888" cy="3184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264958" y="2187766"/>
            <a:ext cx="561464" cy="44490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6800549" y="2006699"/>
            <a:ext cx="1055212" cy="19672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888997" y="1112548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7219741" y="2619375"/>
            <a:ext cx="876509" cy="2334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7019456" y="2837977"/>
            <a:ext cx="1167807" cy="75718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88074" y="2320120"/>
            <a:ext cx="1094096" cy="627797"/>
            <a:chOff x="4967785" y="4367284"/>
            <a:chExt cx="1872018" cy="1337481"/>
          </a:xfrm>
        </p:grpSpPr>
        <p:sp>
          <p:nvSpPr>
            <p:cNvPr id="63" name="Rectangle 62"/>
            <p:cNvSpPr/>
            <p:nvPr/>
          </p:nvSpPr>
          <p:spPr>
            <a:xfrm>
              <a:off x="4981432" y="4367284"/>
              <a:ext cx="1856096" cy="1337481"/>
            </a:xfrm>
            <a:prstGeom prst="rect">
              <a:avLst/>
            </a:prstGeom>
            <a:solidFill>
              <a:schemeClr val="bg1"/>
            </a:solidFill>
            <a:ln w="285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967785" y="4612943"/>
              <a:ext cx="1856096" cy="1091822"/>
              <a:chOff x="4967785" y="4476465"/>
              <a:chExt cx="1856096" cy="1228299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0800000" flipH="1">
                <a:off x="4967785" y="4476465"/>
                <a:ext cx="18560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4653888" y="5090615"/>
                <a:ext cx="1228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5188425" y="5090615"/>
                <a:ext cx="1228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5368121" y="5090615"/>
                <a:ext cx="1228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5629705" y="5090615"/>
                <a:ext cx="1228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5891289" y="5090615"/>
                <a:ext cx="1228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 rot="10800000" flipH="1">
              <a:off x="4983707" y="4424151"/>
              <a:ext cx="185609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3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9256" y="3098042"/>
            <a:ext cx="980363" cy="105087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Buyer:Power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Link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1869" y="4656161"/>
            <a:ext cx="2238232" cy="47539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Supplier Portal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10137" y="1701676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35242" y="2904954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10221" y="3807980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29606" y="3496357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76185" y="2290805"/>
            <a:ext cx="1040351" cy="460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Supplier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Power-Link (Procurement Mgmt) for Buyers and Internal Users</a:t>
            </a:r>
          </a:p>
          <a:p>
            <a:r>
              <a:rPr lang="en-US" dirty="0" smtClean="0"/>
              <a:t>Enterprise Integrator and System-Link for IT</a:t>
            </a:r>
          </a:p>
          <a:p>
            <a:r>
              <a:rPr lang="en-US" dirty="0" smtClean="0"/>
              <a:t>Achieve Benefits Quickly!</a:t>
            </a:r>
          </a:p>
          <a:p>
            <a:pPr lvl="1"/>
            <a:r>
              <a:rPr lang="en-US" dirty="0" smtClean="0"/>
              <a:t>Fast start-up</a:t>
            </a:r>
          </a:p>
          <a:p>
            <a:pPr lvl="1"/>
            <a:r>
              <a:rPr lang="en-US" dirty="0" smtClean="0"/>
              <a:t>Minimal training</a:t>
            </a:r>
          </a:p>
          <a:p>
            <a:pPr lvl="1"/>
            <a:r>
              <a:rPr lang="en-US" dirty="0" smtClean="0"/>
              <a:t>Low maintenance</a:t>
            </a:r>
          </a:p>
          <a:p>
            <a:pPr lvl="2"/>
            <a:r>
              <a:rPr lang="en-US" dirty="0" smtClean="0"/>
              <a:t>Uses core XA data…no external database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Supplier Portal Technology: </a:t>
            </a:r>
            <a:br>
              <a:rPr lang="en-US" dirty="0" smtClean="0"/>
            </a:br>
            <a:r>
              <a:rPr lang="en-US" dirty="0" smtClean="0"/>
              <a:t>				Extension of XA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Catavolt XA Extender Technology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156" y="1856095"/>
            <a:ext cx="5809491" cy="341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7" y="1683012"/>
            <a:ext cx="20764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ROI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15473"/>
            <a:ext cx="8229600" cy="469628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supplier up and running in less than 2 weeks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services &lt; 10 days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monthly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fee, includes support and upgrades: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day cancellation notice-no risk!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310" y="3050702"/>
            <a:ext cx="2821887" cy="20898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191" y="477672"/>
            <a:ext cx="8229600" cy="56638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Q&amp;A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>Frank Geric</a:t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fgeric@agility-inc.com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440-546-9290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Mike Taylor</a:t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mike.taylor@cistech.net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423-822-6499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705100" y="3714749"/>
            <a:ext cx="3276600" cy="10965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Additional Information</a:t>
            </a: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705100" y="3714749"/>
            <a:ext cx="3276600" cy="10965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11008"/>
            <a:ext cx="8400197" cy="41344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eKanban-Opportunities to improve supply chain performance</a:t>
            </a:r>
          </a:p>
          <a:p>
            <a:r>
              <a:rPr lang="en-US" sz="3600" dirty="0" smtClean="0"/>
              <a:t>Supplier Portal Overview</a:t>
            </a:r>
          </a:p>
          <a:p>
            <a:r>
              <a:rPr lang="en-US" sz="3600" dirty="0" smtClean="0"/>
              <a:t>Demo for eKanban procurement</a:t>
            </a:r>
          </a:p>
          <a:p>
            <a:r>
              <a:rPr lang="en-US" sz="3600" dirty="0" smtClean="0"/>
              <a:t>Benefits</a:t>
            </a:r>
          </a:p>
          <a:p>
            <a:r>
              <a:rPr lang="en-US" sz="3600" dirty="0" smtClean="0"/>
              <a:t>Deployment and 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3218"/>
            <a:ext cx="4038600" cy="3677629"/>
          </a:xfrm>
        </p:spPr>
        <p:txBody>
          <a:bodyPr/>
          <a:lstStyle/>
          <a:p>
            <a:r>
              <a:rPr lang="en-US" sz="2000" dirty="0" smtClean="0"/>
              <a:t>Automatic text message</a:t>
            </a:r>
          </a:p>
          <a:p>
            <a:pPr lvl="1"/>
            <a:r>
              <a:rPr lang="en-US" sz="1600" dirty="0" smtClean="0"/>
              <a:t>Order placed, check e-mail</a:t>
            </a:r>
          </a:p>
          <a:p>
            <a:r>
              <a:rPr lang="en-US" sz="2000" dirty="0" smtClean="0"/>
              <a:t>Automatic e-mail</a:t>
            </a:r>
          </a:p>
          <a:p>
            <a:pPr lvl="1"/>
            <a:r>
              <a:rPr lang="en-US" sz="1600" dirty="0" smtClean="0"/>
              <a:t>Link provides one-click access to portal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Pro-active notification</a:t>
            </a:r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2774662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2774662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740" y="3241326"/>
            <a:ext cx="852616" cy="29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8704" y="3379918"/>
            <a:ext cx="704334" cy="7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31741" y="3546735"/>
            <a:ext cx="11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4736" y="3464359"/>
            <a:ext cx="123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</a:t>
            </a:r>
          </a:p>
          <a:p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7166920" y="3200747"/>
            <a:ext cx="185351" cy="14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420233" y="3157498"/>
            <a:ext cx="148281" cy="12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7661189" y="3163676"/>
            <a:ext cx="210064" cy="8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7179276" y="3472595"/>
            <a:ext cx="135924" cy="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09470" y="3410810"/>
            <a:ext cx="135925" cy="7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5"/>
          <p:cNvSpPr txBox="1">
            <a:spLocks/>
          </p:cNvSpPr>
          <p:nvPr/>
        </p:nvSpPr>
        <p:spPr>
          <a:xfrm>
            <a:off x="1214845" y="1293218"/>
            <a:ext cx="2770301" cy="367762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err="1" smtClean="0">
                <a:solidFill>
                  <a:srgbClr val="092E50"/>
                </a:solidFill>
              </a:rPr>
              <a:t>eKa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Issue a release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 quantity or date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6915" y="5277390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Buyer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0161" y="5277390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Supplier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Orders placed by their customer</a:t>
            </a:r>
          </a:p>
          <a:p>
            <a:pPr lvl="1"/>
            <a:r>
              <a:rPr lang="en-US" dirty="0" smtClean="0"/>
              <a:t>Items, quantities and dates</a:t>
            </a:r>
          </a:p>
          <a:p>
            <a:r>
              <a:rPr lang="en-US" dirty="0" smtClean="0"/>
              <a:t>Both item numbers: customer’s and their own</a:t>
            </a:r>
          </a:p>
          <a:p>
            <a:r>
              <a:rPr lang="en-US" i="1" dirty="0" smtClean="0"/>
              <a:t>Confirm by</a:t>
            </a:r>
            <a:r>
              <a:rPr lang="en-US" dirty="0" smtClean="0"/>
              <a:t> date</a:t>
            </a:r>
          </a:p>
          <a:p>
            <a:r>
              <a:rPr lang="en-US" dirty="0" smtClean="0"/>
              <a:t>Forecast: Annual view of open and planned orders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Supplier can see your requirements</a:t>
            </a:r>
            <a:endParaRPr lang="en-US" dirty="0"/>
          </a:p>
        </p:txBody>
      </p:sp>
      <p:grpSp>
        <p:nvGrpSpPr>
          <p:cNvPr id="2" name="Group 46"/>
          <p:cNvGrpSpPr/>
          <p:nvPr/>
        </p:nvGrpSpPr>
        <p:grpSpPr>
          <a:xfrm>
            <a:off x="4592432" y="4609550"/>
            <a:ext cx="1189644" cy="804507"/>
            <a:chOff x="3505259" y="3917617"/>
            <a:chExt cx="1189644" cy="80450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59" y="3917617"/>
              <a:ext cx="1189644" cy="80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714408" y="3922103"/>
              <a:ext cx="7585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Forecast</a:t>
              </a:r>
              <a:endParaRPr lang="en-US" sz="1100" dirty="0"/>
            </a:p>
          </p:txBody>
        </p:sp>
      </p:grp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320" y="42288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720" y="43812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120" y="45336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520" y="4686054"/>
            <a:ext cx="923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14425"/>
            <a:ext cx="8715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View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08227" y="174079"/>
            <a:ext cx="4462819" cy="309315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Orders initiated by eKanban or via Procurement Management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Suppliers can see both your item and their internal item number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Confirm delivery per line item by date</a:t>
            </a:r>
          </a:p>
          <a:p>
            <a:pPr marL="166688" indent="-166688">
              <a:spcAft>
                <a:spcPts val="600"/>
              </a:spcAft>
              <a:buClr>
                <a:srgbClr val="092E50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/>
              <a:t>Supplier gets an e-mail each time a PO line item or release is created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14425"/>
            <a:ext cx="8715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Response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3970" y="4068986"/>
            <a:ext cx="2885705" cy="193899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Status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Proposed…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Ship date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Ship quantity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Split date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sz="2000" dirty="0" smtClean="0"/>
              <a:t>Split quantity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1356" y="3366568"/>
            <a:ext cx="4696776" cy="33250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quantity, different date</a:t>
            </a:r>
          </a:p>
          <a:p>
            <a:r>
              <a:rPr lang="en-US" dirty="0" smtClean="0"/>
              <a:t>Partial quantity on requested date</a:t>
            </a:r>
          </a:p>
          <a:p>
            <a:r>
              <a:rPr lang="en-US" dirty="0" smtClean="0"/>
              <a:t>Split shipment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Response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117" y="2944481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378" y="2703300"/>
            <a:ext cx="999353" cy="9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62" y="2911366"/>
            <a:ext cx="4848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38" y="1112446"/>
            <a:ext cx="7953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Buyer’s Power-Link 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99131"/>
            <a:ext cx="8229600" cy="1017603"/>
          </a:xfrm>
        </p:spPr>
        <p:txBody>
          <a:bodyPr/>
          <a:lstStyle/>
          <a:p>
            <a:r>
              <a:rPr lang="en-US" dirty="0" smtClean="0"/>
              <a:t>See supplier commitments and proposals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5005" y="3043649"/>
            <a:ext cx="3703915" cy="156966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sz="2400" b="1" u="sng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Same as the Portal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dirty="0" smtClean="0"/>
              <a:t>Can be the same view</a:t>
            </a:r>
          </a:p>
          <a:p>
            <a:pPr marL="166688" indent="-166688">
              <a:buClr>
                <a:srgbClr val="092E50"/>
              </a:buClr>
              <a:buSzPct val="100000"/>
              <a:buFont typeface="Verdana" pitchFamily="34" charset="0"/>
              <a:buChar char="◦"/>
            </a:pPr>
            <a:r>
              <a:rPr lang="en-US" dirty="0" smtClean="0"/>
              <a:t>…or a similar one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–"/>
            </a:pPr>
            <a:r>
              <a:rPr lang="en-US" dirty="0" smtClean="0"/>
              <a:t>Add Vendor</a:t>
            </a:r>
          </a:p>
          <a:p>
            <a:pPr marL="623888" lvl="1" indent="-166688">
              <a:buClr>
                <a:srgbClr val="092E50"/>
              </a:buClr>
              <a:buSzPct val="100000"/>
              <a:buFont typeface="Verdana" pitchFamily="34" charset="0"/>
              <a:buChar char="–"/>
            </a:pPr>
            <a:r>
              <a:rPr lang="en-US" dirty="0" smtClean="0"/>
              <a:t>Remove Vendor Catalog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Orders under review by Supplier</a:t>
            </a:r>
          </a:p>
          <a:p>
            <a:r>
              <a:rPr lang="en-US" dirty="0" smtClean="0"/>
              <a:t>Orders accepted or not accepted</a:t>
            </a:r>
          </a:p>
          <a:p>
            <a:r>
              <a:rPr lang="en-US" dirty="0" smtClean="0"/>
              <a:t>Changes proposed by Supplier</a:t>
            </a:r>
          </a:p>
          <a:p>
            <a:r>
              <a:rPr lang="en-US" dirty="0" smtClean="0"/>
              <a:t>Supplier’s comments</a:t>
            </a:r>
          </a:p>
          <a:p>
            <a:r>
              <a:rPr lang="en-US" dirty="0" smtClean="0"/>
              <a:t>Suppliers attachments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You have clear understanding of their commitments; no confusion in the hand-off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Buyer can see…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Supplier actions show up in Power-Link</a:t>
            </a:r>
          </a:p>
          <a:p>
            <a:r>
              <a:rPr lang="en-US" dirty="0" smtClean="0"/>
              <a:t>Buyer can take action as required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Feedback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648200" y="2599509"/>
            <a:ext cx="3581400" cy="3050614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action required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Review, Accept or Reject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3145" y="2599509"/>
            <a:ext cx="2847703" cy="30506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or Accept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 change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20263" y="3528599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08223" y="3676007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366" y="3793573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3515909" y="3236859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ded Corner 39"/>
          <p:cNvSpPr/>
          <p:nvPr/>
        </p:nvSpPr>
        <p:spPr>
          <a:xfrm>
            <a:off x="5617029" y="1672426"/>
            <a:ext cx="688768" cy="52451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Export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Decl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</a:t>
            </a: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08223" y="3676007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5"/>
          <p:cNvSpPr txBox="1">
            <a:spLocks/>
          </p:cNvSpPr>
          <p:nvPr/>
        </p:nvSpPr>
        <p:spPr>
          <a:xfrm>
            <a:off x="653145" y="1720759"/>
            <a:ext cx="3348839" cy="20793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 labels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Upload attachments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 smtClean="0">
              <a:solidFill>
                <a:srgbClr val="092E5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shipment notice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478" y="1668638"/>
            <a:ext cx="831824" cy="5538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" name="Content Placeholder 5"/>
          <p:cNvSpPr>
            <a:spLocks noGrp="1"/>
          </p:cNvSpPr>
          <p:nvPr>
            <p:ph sz="half" idx="1"/>
          </p:nvPr>
        </p:nvSpPr>
        <p:spPr>
          <a:xfrm>
            <a:off x="5195455" y="2683793"/>
            <a:ext cx="3057896" cy="13062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Receive goods via Materials Management</a:t>
            </a: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74011" y="4004266"/>
            <a:ext cx="2631314" cy="215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6"/>
          <p:cNvSpPr txBox="1">
            <a:spLocks/>
          </p:cNvSpPr>
          <p:nvPr/>
        </p:nvSpPr>
        <p:spPr>
          <a:xfrm>
            <a:off x="4648200" y="1163782"/>
            <a:ext cx="3581400" cy="534389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Receiving</a:t>
            </a: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653145" y="1163782"/>
            <a:ext cx="2847703" cy="5343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6365171" y="1852534"/>
            <a:ext cx="1033149" cy="50848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Certificate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of Origin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7451568" y="2052436"/>
            <a:ext cx="766142" cy="483286"/>
          </a:xfrm>
          <a:prstGeom prst="foldedCorner">
            <a:avLst/>
          </a:prstGeom>
          <a:solidFill>
            <a:schemeClr val="accent1">
              <a:lumMod val="10000"/>
              <a:lumOff val="90000"/>
            </a:schemeClr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Packing List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074" y="1144752"/>
            <a:ext cx="8283039" cy="5089793"/>
          </a:xfrm>
        </p:spPr>
        <p:txBody>
          <a:bodyPr>
            <a:normAutofit/>
          </a:bodyPr>
          <a:lstStyle/>
          <a:p>
            <a:r>
              <a:rPr lang="en-US" dirty="0" smtClean="0"/>
              <a:t>Bar coded </a:t>
            </a:r>
            <a:r>
              <a:rPr lang="en-US" dirty="0" err="1" smtClean="0"/>
              <a:t>kanban</a:t>
            </a:r>
            <a:r>
              <a:rPr lang="en-US" dirty="0" smtClean="0"/>
              <a:t> cards with Item and PO</a:t>
            </a:r>
          </a:p>
          <a:p>
            <a:pPr lvl="1"/>
            <a:r>
              <a:rPr lang="en-US" dirty="0" smtClean="0"/>
              <a:t>Used for receiving and inventory transactions</a:t>
            </a:r>
          </a:p>
          <a:p>
            <a:r>
              <a:rPr lang="en-US" dirty="0" smtClean="0"/>
              <a:t>Supplier can print as many </a:t>
            </a:r>
          </a:p>
          <a:p>
            <a:pPr>
              <a:buNone/>
            </a:pPr>
            <a:r>
              <a:rPr lang="en-US" dirty="0" smtClean="0"/>
              <a:t>as they need on their local </a:t>
            </a:r>
          </a:p>
          <a:p>
            <a:pPr>
              <a:buNone/>
            </a:pPr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labels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356" y="2103603"/>
            <a:ext cx="2352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049" y="3417434"/>
            <a:ext cx="4384261" cy="2655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visibility of exception items</a:t>
            </a:r>
            <a:endParaRPr lang="en-US" i="1" u="sng" dirty="0" smtClean="0"/>
          </a:p>
          <a:p>
            <a:pPr lvl="1"/>
            <a:r>
              <a:rPr lang="en-US" dirty="0" smtClean="0"/>
              <a:t>Know quickly if supplier cannot fulfill requirements, develop alternatives</a:t>
            </a:r>
          </a:p>
          <a:p>
            <a:r>
              <a:rPr lang="en-US" dirty="0" smtClean="0"/>
              <a:t>Improve visibility of shipment information</a:t>
            </a:r>
          </a:p>
          <a:p>
            <a:pPr lvl="1"/>
            <a:r>
              <a:rPr lang="en-US" dirty="0" smtClean="0"/>
              <a:t>Focus expediting efforts on critical items</a:t>
            </a:r>
          </a:p>
          <a:p>
            <a:pPr lvl="1"/>
            <a:r>
              <a:rPr lang="en-US" dirty="0" smtClean="0"/>
              <a:t>Reschedule shop if necessary</a:t>
            </a:r>
          </a:p>
          <a:p>
            <a:r>
              <a:rPr lang="en-US" dirty="0" smtClean="0"/>
              <a:t>Improve receiving efficiency</a:t>
            </a:r>
          </a:p>
          <a:p>
            <a:pPr lvl="1"/>
            <a:r>
              <a:rPr lang="en-US" dirty="0" smtClean="0"/>
              <a:t>Visibility of inbound items </a:t>
            </a:r>
          </a:p>
          <a:p>
            <a:pPr lvl="1"/>
            <a:r>
              <a:rPr lang="en-US" dirty="0" smtClean="0"/>
              <a:t>Receipt by shipping notifications</a:t>
            </a:r>
          </a:p>
          <a:p>
            <a:pPr lvl="1"/>
            <a:r>
              <a:rPr lang="en-US" dirty="0" smtClean="0"/>
              <a:t>Receiving and put away using bar-coded Kanban cards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eKanban Users-Opportunities for </a:t>
            </a:r>
            <a:br>
              <a:rPr lang="en-US" dirty="0" smtClean="0"/>
            </a:br>
            <a:r>
              <a:rPr lang="en-US" dirty="0" smtClean="0"/>
              <a:t>Supply Chain improvement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11007"/>
            <a:ext cx="3892731" cy="4696285"/>
          </a:xfrm>
        </p:spPr>
        <p:txBody>
          <a:bodyPr/>
          <a:lstStyle/>
          <a:p>
            <a:r>
              <a:rPr lang="en-US" dirty="0" smtClean="0"/>
              <a:t>Select multiple lines</a:t>
            </a:r>
          </a:p>
          <a:p>
            <a:r>
              <a:rPr lang="en-US" dirty="0" smtClean="0"/>
              <a:t>Fill in quantity shipped per line</a:t>
            </a:r>
          </a:p>
          <a:p>
            <a:r>
              <a:rPr lang="en-US" dirty="0" smtClean="0"/>
              <a:t>If short, add date for rest</a:t>
            </a:r>
          </a:p>
          <a:p>
            <a:pPr lvl="1"/>
            <a:r>
              <a:rPr lang="en-US" dirty="0" smtClean="0"/>
              <a:t>Same as proposing a split quantity</a:t>
            </a:r>
          </a:p>
          <a:p>
            <a:r>
              <a:rPr lang="en-US" dirty="0" smtClean="0"/>
              <a:t>Creates Shipment Notice in Power-Link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shipment notice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9" y="1336112"/>
            <a:ext cx="4327691" cy="45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Requisition Approval </a:t>
            </a:r>
          </a:p>
          <a:p>
            <a:r>
              <a:rPr lang="en-US" dirty="0" smtClean="0"/>
              <a:t>Streamline more extensive ‘conversation’</a:t>
            </a:r>
            <a:endParaRPr lang="en-US" i="1" u="sng" dirty="0" smtClean="0"/>
          </a:p>
          <a:p>
            <a:pPr lvl="1"/>
            <a:r>
              <a:rPr lang="en-US" dirty="0" smtClean="0"/>
              <a:t>Controlled negotiation to confirm delivery and quantity requirements</a:t>
            </a:r>
          </a:p>
          <a:p>
            <a:r>
              <a:rPr lang="en-US" dirty="0" smtClean="0"/>
              <a:t>Share information on specs, quality</a:t>
            </a:r>
          </a:p>
          <a:p>
            <a:pPr lvl="1"/>
            <a:r>
              <a:rPr lang="en-US" dirty="0" smtClean="0"/>
              <a:t>View comments</a:t>
            </a:r>
          </a:p>
          <a:p>
            <a:pPr lvl="1"/>
            <a:r>
              <a:rPr lang="en-US" dirty="0" smtClean="0"/>
              <a:t>Download drawings, specification documents, etc.</a:t>
            </a:r>
          </a:p>
          <a:p>
            <a:r>
              <a:rPr lang="en-US" dirty="0" smtClean="0"/>
              <a:t>Improved Visibility allows you to address critical exceptions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‘Traditional’ Procurement-Additional Opportunities for improvement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10185"/>
            <a:ext cx="7526740" cy="4697107"/>
          </a:xfrm>
        </p:spPr>
        <p:txBody>
          <a:bodyPr/>
          <a:lstStyle/>
          <a:p>
            <a:r>
              <a:rPr lang="en-US" dirty="0" smtClean="0"/>
              <a:t>Hierarchy based on user</a:t>
            </a:r>
          </a:p>
          <a:p>
            <a:r>
              <a:rPr lang="en-US" dirty="0" smtClean="0"/>
              <a:t>Can be addressed directly from email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Requisition Approval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797" y="2734243"/>
            <a:ext cx="5781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quantity, different date</a:t>
            </a:r>
          </a:p>
          <a:p>
            <a:r>
              <a:rPr lang="en-US" dirty="0" smtClean="0"/>
              <a:t>Partial quantity on requested date</a:t>
            </a:r>
          </a:p>
          <a:p>
            <a:r>
              <a:rPr lang="en-US" dirty="0" smtClean="0"/>
              <a:t>Split shipment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 the ‘negotiation’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117" y="2944481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378" y="2703300"/>
            <a:ext cx="999353" cy="9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62" y="2911366"/>
            <a:ext cx="4848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225188" y="5172502"/>
            <a:ext cx="8229600" cy="1064525"/>
          </a:xfrm>
        </p:spPr>
        <p:txBody>
          <a:bodyPr>
            <a:normAutofit/>
          </a:bodyPr>
          <a:lstStyle/>
          <a:p>
            <a:r>
              <a:rPr lang="en-US" dirty="0" smtClean="0"/>
              <a:t>Supplier can also create attachments, </a:t>
            </a:r>
            <a:r>
              <a:rPr lang="en-US" dirty="0" err="1" smtClean="0"/>
              <a:t>ie</a:t>
            </a:r>
            <a:r>
              <a:rPr lang="en-US" dirty="0" smtClean="0"/>
              <a:t> shipping documents, import papers…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Communications with comments and attachments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75302" y="1251329"/>
            <a:ext cx="4772025" cy="2171700"/>
            <a:chOff x="275302" y="1251329"/>
            <a:chExt cx="4772025" cy="2171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302" y="1251329"/>
              <a:ext cx="4772025" cy="21717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2" name="Oval 41"/>
            <p:cNvSpPr/>
            <p:nvPr/>
          </p:nvSpPr>
          <p:spPr>
            <a:xfrm>
              <a:off x="3739487" y="1815152"/>
              <a:ext cx="696036" cy="1078173"/>
            </a:xfrm>
            <a:prstGeom prst="ellipse">
              <a:avLst/>
            </a:prstGeom>
            <a:noFill/>
            <a:ln w="28575" cmpd="sng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8"/>
          <p:cNvGrpSpPr/>
          <p:nvPr/>
        </p:nvGrpSpPr>
        <p:grpSpPr>
          <a:xfrm>
            <a:off x="787447" y="2931141"/>
            <a:ext cx="7728658" cy="2139002"/>
            <a:chOff x="582731" y="3668120"/>
            <a:chExt cx="7728658" cy="2139002"/>
          </a:xfrm>
        </p:grpSpPr>
        <p:grpSp>
          <p:nvGrpSpPr>
            <p:cNvPr id="4" name="Group 52"/>
            <p:cNvGrpSpPr/>
            <p:nvPr/>
          </p:nvGrpSpPr>
          <p:grpSpPr>
            <a:xfrm>
              <a:off x="582731" y="3668120"/>
              <a:ext cx="7728658" cy="2139002"/>
              <a:chOff x="528140" y="4718998"/>
              <a:chExt cx="7728658" cy="213900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8140" y="4718998"/>
                <a:ext cx="7728658" cy="213900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7" name="Right Arrow 46"/>
              <p:cNvSpPr/>
              <p:nvPr/>
            </p:nvSpPr>
            <p:spPr>
              <a:xfrm>
                <a:off x="4449171" y="5445456"/>
                <a:ext cx="641444" cy="45719"/>
              </a:xfrm>
              <a:prstGeom prst="rightArrow">
                <a:avLst/>
              </a:prstGeom>
              <a:solidFill>
                <a:srgbClr val="FF6600"/>
              </a:solidFill>
              <a:ln w="28575"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641444" y="5390865"/>
              <a:ext cx="1214651" cy="368489"/>
            </a:xfrm>
            <a:prstGeom prst="round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4495800" y="4572000"/>
              <a:ext cx="641444" cy="45719"/>
            </a:xfrm>
            <a:prstGeom prst="rightArrow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76975" y="3492075"/>
            <a:ext cx="2050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</a:t>
            </a:r>
          </a:p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82509" y="2921145"/>
            <a:ext cx="2050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166688" indent="-166688" algn="ctr">
              <a:buClr>
                <a:srgbClr val="092E50"/>
              </a:buClr>
              <a:buSzPct val="100000"/>
            </a:pPr>
            <a:r>
              <a:rPr lang="en-US" b="1" dirty="0" smtClean="0">
                <a:solidFill>
                  <a:srgbClr val="092E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‘Conversation’ log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872" y="4318030"/>
            <a:ext cx="944906" cy="10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Portal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Leveraging the Infor Development Framework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686391" y="6395244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Leveraging the Infor Development Framework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04" y="1172392"/>
            <a:ext cx="8229600" cy="5187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Power-Link – for the Buyer</a:t>
            </a:r>
          </a:p>
          <a:p>
            <a:pPr lvl="1"/>
            <a:r>
              <a:rPr lang="en-US" dirty="0" smtClean="0"/>
              <a:t>Views – General, Shipping and Export</a:t>
            </a:r>
          </a:p>
          <a:p>
            <a:pPr lvl="1"/>
            <a:r>
              <a:rPr lang="en-US" dirty="0" smtClean="0"/>
              <a:t>Deployment Profiles</a:t>
            </a:r>
          </a:p>
          <a:p>
            <a:r>
              <a:rPr lang="en-US" dirty="0" smtClean="0"/>
              <a:t>System-Link – for IT</a:t>
            </a:r>
          </a:p>
          <a:p>
            <a:pPr lvl="1"/>
            <a:r>
              <a:rPr lang="en-US" dirty="0" smtClean="0"/>
              <a:t>Retrieve data for Portal</a:t>
            </a:r>
          </a:p>
          <a:p>
            <a:pPr lvl="1"/>
            <a:r>
              <a:rPr lang="en-US" dirty="0" smtClean="0"/>
              <a:t>Update XA from Portal</a:t>
            </a:r>
          </a:p>
          <a:p>
            <a:pPr lvl="1"/>
            <a:r>
              <a:rPr lang="en-US" dirty="0" smtClean="0"/>
              <a:t>Two-way attachments</a:t>
            </a:r>
          </a:p>
          <a:p>
            <a:r>
              <a:rPr lang="en-US" dirty="0" smtClean="0"/>
              <a:t>Enterprise Integrator – for IT</a:t>
            </a:r>
          </a:p>
          <a:p>
            <a:pPr lvl="1"/>
            <a:r>
              <a:rPr lang="en-US" dirty="0" smtClean="0"/>
              <a:t>Primary objects (Forecast)</a:t>
            </a:r>
          </a:p>
          <a:p>
            <a:pPr lvl="1"/>
            <a:r>
              <a:rPr lang="en-US" dirty="0" smtClean="0"/>
              <a:t>Secondary objects (Scheduled Receipt Extension)</a:t>
            </a:r>
          </a:p>
          <a:p>
            <a:pPr lvl="1"/>
            <a:r>
              <a:rPr lang="en-US" dirty="0" smtClean="0"/>
              <a:t>User Exit programs (Split shipment)</a:t>
            </a:r>
          </a:p>
          <a:p>
            <a:pPr lvl="1"/>
            <a:r>
              <a:rPr lang="en-US" dirty="0" smtClean="0"/>
              <a:t>Transaction programs (Label print) </a:t>
            </a:r>
          </a:p>
          <a:p>
            <a:pPr lvl="1"/>
            <a:r>
              <a:rPr lang="en-US" dirty="0" smtClean="0"/>
              <a:t>Publish &amp; Subscribe (Alerts to suppliers)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 Extender ‘extends’ the IDF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602" y="1157073"/>
            <a:ext cx="7396589" cy="46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Leverage Integrator to deploy to the web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97" y="1161553"/>
            <a:ext cx="5330089" cy="433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213" y="1488104"/>
            <a:ext cx="5016191" cy="43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761" y="1723029"/>
            <a:ext cx="5402452" cy="43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for XA</a:t>
            </a:r>
          </a:p>
          <a:p>
            <a:r>
              <a:rPr lang="en-US" dirty="0" smtClean="0"/>
              <a:t>Built for the web</a:t>
            </a:r>
          </a:p>
          <a:p>
            <a:r>
              <a:rPr lang="en-US" dirty="0" smtClean="0"/>
              <a:t>Gives you what you want</a:t>
            </a:r>
          </a:p>
          <a:p>
            <a:pPr lvl="1"/>
            <a:r>
              <a:rPr lang="en-US" dirty="0" smtClean="0"/>
              <a:t>All the good things</a:t>
            </a:r>
          </a:p>
          <a:p>
            <a:pPr lvl="2"/>
            <a:r>
              <a:rPr lang="en-US" dirty="0" smtClean="0"/>
              <a:t>Availability, performance, productivity…</a:t>
            </a:r>
          </a:p>
          <a:p>
            <a:pPr lvl="1"/>
            <a:r>
              <a:rPr lang="en-US" dirty="0" smtClean="0"/>
              <a:t>None of the bad things</a:t>
            </a:r>
          </a:p>
          <a:p>
            <a:pPr lvl="2"/>
            <a:r>
              <a:rPr lang="en-US" dirty="0" smtClean="0"/>
              <a:t>Moving parts, new things to manage…</a:t>
            </a:r>
          </a:p>
          <a:p>
            <a:r>
              <a:rPr lang="en-US" dirty="0" smtClean="0"/>
              <a:t>If you like the Infor Development Framework,  this is the way to go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5473"/>
            <a:ext cx="8229600" cy="46962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i="1" u="sng" dirty="0" smtClean="0"/>
              <a:t>For the buyer and users</a:t>
            </a:r>
            <a:r>
              <a:rPr lang="en-US" sz="3000" b="1" dirty="0" smtClean="0"/>
              <a:t>…</a:t>
            </a:r>
          </a:p>
          <a:p>
            <a:r>
              <a:rPr lang="en-US" dirty="0" smtClean="0"/>
              <a:t>Prompt, two-way communication</a:t>
            </a:r>
          </a:p>
          <a:p>
            <a:r>
              <a:rPr lang="en-US" dirty="0" smtClean="0"/>
              <a:t>Instant visibility of supplier commitments</a:t>
            </a:r>
          </a:p>
          <a:p>
            <a:r>
              <a:rPr lang="en-US" dirty="0" smtClean="0"/>
              <a:t>Instant visibility of shipments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All integrated into Power-Link</a:t>
            </a:r>
            <a:endParaRPr lang="en-US" i="1" u="sng" dirty="0" smtClean="0"/>
          </a:p>
          <a:p>
            <a:pPr>
              <a:buNone/>
            </a:pPr>
            <a:r>
              <a:rPr lang="en-US" sz="3000" b="1" i="1" u="sng" dirty="0" smtClean="0"/>
              <a:t>For the supplier</a:t>
            </a:r>
            <a:r>
              <a:rPr lang="en-US" sz="3000" b="1" dirty="0" smtClean="0"/>
              <a:t>…</a:t>
            </a:r>
          </a:p>
          <a:p>
            <a:r>
              <a:rPr lang="en-US" dirty="0" smtClean="0"/>
              <a:t>Link from existing eKanban email provides detailed order information</a:t>
            </a:r>
          </a:p>
          <a:p>
            <a:r>
              <a:rPr lang="en-US" dirty="0" smtClean="0"/>
              <a:t>Online access to real time order list and forecasts</a:t>
            </a:r>
          </a:p>
          <a:p>
            <a:r>
              <a:rPr lang="en-US" dirty="0" smtClean="0"/>
              <a:t>One-click acknowledgment</a:t>
            </a:r>
          </a:p>
          <a:p>
            <a:r>
              <a:rPr lang="en-US" dirty="0" smtClean="0"/>
              <a:t>Easy notification of shipment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Portal Overview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scenario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4189" y="2829929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959556" y="1124160"/>
            <a:ext cx="253178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eKanban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 initiates order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See Supplier Accept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16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2400" u="sng" dirty="0" smtClean="0"/>
              <a:t>Supplier</a:t>
            </a:r>
          </a:p>
          <a:p>
            <a:r>
              <a:rPr lang="en-US" sz="2000" dirty="0" smtClean="0"/>
              <a:t>View Orders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Accept (VA)</a:t>
            </a:r>
            <a:endParaRPr lang="en-US" sz="16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25795" y="1762590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scenario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78655" y="2106596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9069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1584" y="3453938"/>
            <a:ext cx="2736056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959556" y="1124160"/>
            <a:ext cx="253178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eKanban Order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rgbClr val="092E50"/>
                </a:solidFill>
              </a:rPr>
              <a:t>Review change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 change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Supplier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92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16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2400" u="sng" dirty="0" smtClean="0"/>
              <a:t>Supplier</a:t>
            </a:r>
          </a:p>
          <a:p>
            <a:r>
              <a:rPr lang="en-US" sz="2000" dirty="0" smtClean="0"/>
              <a:t>View Orders</a:t>
            </a:r>
          </a:p>
          <a:p>
            <a:r>
              <a:rPr lang="en-US" sz="2000" dirty="0" smtClean="0"/>
              <a:t>Propose change</a:t>
            </a:r>
          </a:p>
          <a:p>
            <a:r>
              <a:rPr lang="en-US" sz="2000" dirty="0" smtClean="0"/>
              <a:t>See Customer Accept</a:t>
            </a:r>
          </a:p>
          <a:p>
            <a:r>
              <a:rPr lang="en-US" sz="2000" dirty="0" smtClean="0"/>
              <a:t>Accept (VA)</a:t>
            </a:r>
            <a:endParaRPr lang="en-US" sz="16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25795" y="1762590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23820" y="2449365"/>
            <a:ext cx="87733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76680" y="2805246"/>
            <a:ext cx="877330" cy="1588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017003" y="1623862"/>
            <a:ext cx="2309338" cy="3166502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0380" y="1610436"/>
            <a:ext cx="2541674" cy="317992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roles</a:t>
            </a:r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678" y="1603522"/>
            <a:ext cx="1973824" cy="19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12260" y="1562580"/>
            <a:ext cx="1973824" cy="19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40782" y="4947308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Customer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2160" y="4947308"/>
            <a:ext cx="22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u="sng" dirty="0" smtClean="0">
                <a:solidFill>
                  <a:srgbClr val="092E50"/>
                </a:solidFill>
              </a:rPr>
              <a:t>Supplier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7218" y="3416873"/>
            <a:ext cx="2524836" cy="1196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Shipping 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Supervisor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(Portal)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7900" y="3416873"/>
            <a:ext cx="2246811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Buyer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endParaRPr lang="en-US" sz="2400" dirty="0" smtClean="0">
              <a:solidFill>
                <a:srgbClr val="092E50"/>
              </a:solidFill>
            </a:endParaRP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(Power-Link)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53" y="209265"/>
            <a:ext cx="5867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eKanban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empty bin 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508918"/>
            <a:ext cx="310964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727" y="168322"/>
            <a:ext cx="3087428" cy="231557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582" y="3564340"/>
            <a:ext cx="3059274" cy="18125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20064926">
            <a:off x="4067032" y="2497541"/>
            <a:ext cx="1323833" cy="423080"/>
          </a:xfrm>
          <a:prstGeom prst="rightArrow">
            <a:avLst>
              <a:gd name="adj1" fmla="val 50000"/>
              <a:gd name="adj2" fmla="val 7012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41183">
            <a:off x="4028363" y="3441512"/>
            <a:ext cx="1323833" cy="423080"/>
          </a:xfrm>
          <a:prstGeom prst="rightArrow">
            <a:avLst>
              <a:gd name="adj1" fmla="val 50000"/>
              <a:gd name="adj2" fmla="val 7012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8668" y="1451595"/>
            <a:ext cx="1801505" cy="950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Purchase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Order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8669" y="4183424"/>
            <a:ext cx="1760561" cy="1196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e-mail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with</a:t>
            </a:r>
          </a:p>
          <a:p>
            <a:pPr marL="365760" indent="-256032" algn="ctr">
              <a:spcBef>
                <a:spcPts val="400"/>
              </a:spcBef>
              <a:buClr>
                <a:srgbClr val="092E50"/>
              </a:buClr>
              <a:buSzPct val="68000"/>
              <a:defRPr/>
            </a:pPr>
            <a:r>
              <a:rPr lang="en-US" sz="2400" dirty="0" smtClean="0">
                <a:solidFill>
                  <a:srgbClr val="092E50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xmlns="" val="4068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191" y="477672"/>
            <a:ext cx="8229600" cy="56638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Demonstration</a:t>
            </a:r>
            <a:endParaRPr lang="en-US" sz="1800" dirty="0" smtClean="0"/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705100" y="3714749"/>
            <a:ext cx="3276600" cy="10965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0"/>
              </a:buClr>
              <a:buSzPct val="68000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2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45197" y="6492875"/>
            <a:ext cx="1783608" cy="365125"/>
          </a:xfrm>
        </p:spPr>
        <p:txBody>
          <a:bodyPr/>
          <a:lstStyle/>
          <a:p>
            <a:r>
              <a:rPr lang="en-US" dirty="0" smtClean="0"/>
              <a:t>Copyright © 2009 Catavolt,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5186-11EA-4A15-90BB-02E9F77F1DC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atavolt">
      <a:dk1>
        <a:sysClr val="windowText" lastClr="000000"/>
      </a:dk1>
      <a:lt1>
        <a:sysClr val="window" lastClr="FFFFFF"/>
      </a:lt1>
      <a:dk2>
        <a:srgbClr val="464646"/>
      </a:dk2>
      <a:lt2>
        <a:srgbClr val="B6BED3"/>
      </a:lt2>
      <a:accent1>
        <a:srgbClr val="092E50"/>
      </a:accent1>
      <a:accent2>
        <a:srgbClr val="A16B35"/>
      </a:accent2>
      <a:accent3>
        <a:srgbClr val="339933"/>
      </a:accent3>
      <a:accent4>
        <a:srgbClr val="C00000"/>
      </a:accent4>
      <a:accent5>
        <a:srgbClr val="EB641B"/>
      </a:accent5>
      <a:accent6>
        <a:srgbClr val="B6BED3"/>
      </a:accent6>
      <a:hlink>
        <a:srgbClr val="FF8119"/>
      </a:hlink>
      <a:folHlink>
        <a:srgbClr val="092E5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 w="28575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19844</TotalTime>
  <Words>1420</Words>
  <Application>Microsoft Office PowerPoint</Application>
  <PresentationFormat>On-screen Show (4:3)</PresentationFormat>
  <Paragraphs>338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Custom Design</vt:lpstr>
      <vt:lpstr>Concourse</vt:lpstr>
      <vt:lpstr>CISTECH  Supplier Portal for  eKanban Users</vt:lpstr>
      <vt:lpstr>Agenda</vt:lpstr>
      <vt:lpstr>eKanban Users-Opportunities for  Supply Chain improvement</vt:lpstr>
      <vt:lpstr>Supplier Portal Overview</vt:lpstr>
      <vt:lpstr>Simple scenario</vt:lpstr>
      <vt:lpstr>Change scenario</vt:lpstr>
      <vt:lpstr>The roles</vt:lpstr>
      <vt:lpstr>eKanban: empty bin scan</vt:lpstr>
      <vt:lpstr>Demonstration</vt:lpstr>
      <vt:lpstr>What we saw…</vt:lpstr>
      <vt:lpstr>What we didn’t see…   Supplier Portal for    non-eKanban procurement </vt:lpstr>
      <vt:lpstr>Questions? </vt:lpstr>
      <vt:lpstr>Benefits Summary</vt:lpstr>
      <vt:lpstr>Deployment:</vt:lpstr>
      <vt:lpstr>Supplier Portal Technology:      Extension of XA</vt:lpstr>
      <vt:lpstr>Catavolt XA Extender Technology</vt:lpstr>
      <vt:lpstr>Quick ROI</vt:lpstr>
      <vt:lpstr>Q&amp;A   Frank Geric fgeric@agility-inc.com 440-546-9290  Mike Taylor mike.taylor@cistech.net 423-822-6499 </vt:lpstr>
      <vt:lpstr>Additional Information</vt:lpstr>
      <vt:lpstr>Pro-active notification</vt:lpstr>
      <vt:lpstr>Supplier can see your requirements</vt:lpstr>
      <vt:lpstr>Supplier View</vt:lpstr>
      <vt:lpstr>Supplier Response</vt:lpstr>
      <vt:lpstr>Supplier Response</vt:lpstr>
      <vt:lpstr>Buyer’s Power-Link View</vt:lpstr>
      <vt:lpstr>Buyer can see…</vt:lpstr>
      <vt:lpstr>Real Time Feedback</vt:lpstr>
      <vt:lpstr>Shipping</vt:lpstr>
      <vt:lpstr>Item labels</vt:lpstr>
      <vt:lpstr>Send shipment notice</vt:lpstr>
      <vt:lpstr>‘Traditional’ Procurement-Additional Opportunities for improvement</vt:lpstr>
      <vt:lpstr>Electronic Requisition Approval</vt:lpstr>
      <vt:lpstr>Streamline the ‘negotiation’</vt:lpstr>
      <vt:lpstr>Improved Communications with comments and attachments</vt:lpstr>
      <vt:lpstr>Portal Design</vt:lpstr>
      <vt:lpstr>Leveraging the Infor Development Framework</vt:lpstr>
      <vt:lpstr>XA Extender ‘extends’ the IDF</vt:lpstr>
      <vt:lpstr>Leverage Integrator to deploy to the web</vt:lpstr>
      <vt:lpstr>Technology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Joseph</dc:creator>
  <cp:lastModifiedBy>Brock Miller</cp:lastModifiedBy>
  <cp:revision>867</cp:revision>
  <dcterms:created xsi:type="dcterms:W3CDTF">2009-01-15T15:01:54Z</dcterms:created>
  <dcterms:modified xsi:type="dcterms:W3CDTF">2010-07-27T19:53:31Z</dcterms:modified>
</cp:coreProperties>
</file>